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</p:sldMasterIdLst>
  <p:notesMasterIdLst>
    <p:notesMasterId r:id="rId72"/>
  </p:notesMasterIdLst>
  <p:sldIdLst>
    <p:sldId id="314" r:id="rId3"/>
    <p:sldId id="315" r:id="rId4"/>
    <p:sldId id="316" r:id="rId5"/>
    <p:sldId id="318" r:id="rId6"/>
    <p:sldId id="320" r:id="rId7"/>
    <p:sldId id="328" r:id="rId8"/>
    <p:sldId id="330" r:id="rId9"/>
    <p:sldId id="322" r:id="rId10"/>
    <p:sldId id="323" r:id="rId11"/>
    <p:sldId id="324" r:id="rId12"/>
    <p:sldId id="256" r:id="rId13"/>
    <p:sldId id="261" r:id="rId14"/>
    <p:sldId id="262" r:id="rId15"/>
    <p:sldId id="305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8" r:id="rId29"/>
    <p:sldId id="279" r:id="rId30"/>
    <p:sldId id="280" r:id="rId31"/>
    <p:sldId id="281" r:id="rId32"/>
    <p:sldId id="282" r:id="rId33"/>
    <p:sldId id="283" r:id="rId34"/>
    <p:sldId id="331" r:id="rId35"/>
    <p:sldId id="332" r:id="rId36"/>
    <p:sldId id="275" r:id="rId37"/>
    <p:sldId id="277" r:id="rId38"/>
    <p:sldId id="333" r:id="rId39"/>
    <p:sldId id="336" r:id="rId40"/>
    <p:sldId id="334" r:id="rId41"/>
    <p:sldId id="335" r:id="rId42"/>
    <p:sldId id="337" r:id="rId43"/>
    <p:sldId id="338" r:id="rId44"/>
    <p:sldId id="343" r:id="rId45"/>
    <p:sldId id="344" r:id="rId46"/>
    <p:sldId id="308" r:id="rId47"/>
    <p:sldId id="294" r:id="rId48"/>
    <p:sldId id="309" r:id="rId49"/>
    <p:sldId id="296" r:id="rId50"/>
    <p:sldId id="310" r:id="rId51"/>
    <p:sldId id="297" r:id="rId52"/>
    <p:sldId id="298" r:id="rId53"/>
    <p:sldId id="299" r:id="rId54"/>
    <p:sldId id="300" r:id="rId55"/>
    <p:sldId id="302" r:id="rId56"/>
    <p:sldId id="311" r:id="rId57"/>
    <p:sldId id="339" r:id="rId58"/>
    <p:sldId id="341" r:id="rId59"/>
    <p:sldId id="340" r:id="rId60"/>
    <p:sldId id="342" r:id="rId61"/>
    <p:sldId id="345" r:id="rId62"/>
    <p:sldId id="276" r:id="rId63"/>
    <p:sldId id="326" r:id="rId64"/>
    <p:sldId id="307" r:id="rId65"/>
    <p:sldId id="346" r:id="rId66"/>
    <p:sldId id="347" r:id="rId67"/>
    <p:sldId id="348" r:id="rId68"/>
    <p:sldId id="349" r:id="rId69"/>
    <p:sldId id="350" r:id="rId70"/>
    <p:sldId id="351" r:id="rId7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18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FF3F4-9C7A-4951-8819-36007E7762FD}" type="datetimeFigureOut">
              <a:rPr lang="en-GB" smtClean="0"/>
              <a:t>05/09/2016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D91899-B9E1-47E6-868A-43ECBE131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273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9BB673-8C15-44F1-8807-4A6F15AD6B8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1933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0EAC9-7AF0-4778-9141-D31F0733D43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4792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EFBCAC-2A6F-45F9-AFE1-F40F8699D6D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231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A0CCD1-AA46-42FA-9E37-FD922D6FAB5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7387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EA582F-F3C2-4F1F-A9F3-97460B37548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6641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DEAA53-188D-4786-A15D-40E4D23C6A3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4183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63E79-FDA5-4557-8227-33EFF476641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50525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620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1447800"/>
            <a:ext cx="4267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447800"/>
            <a:ext cx="4267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C65C25-73D4-402A-96D2-F5171C884BD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5915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C0C8B-5B04-4DBE-A1D4-4EC321F65AC6}" type="datetime5">
              <a:rPr lang="en-GB" smtClean="0"/>
              <a:t>5-Sep-16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97053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1A3C6-5219-4366-955C-D8A305852F4A}" type="datetime5">
              <a:rPr lang="en-GB" smtClean="0"/>
              <a:t>5-Sep-16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17600" y="2766219"/>
            <a:ext cx="6746240" cy="1325563"/>
          </a:xfrm>
        </p:spPr>
        <p:txBody>
          <a:bodyPr/>
          <a:lstStyle>
            <a:lvl1pPr algn="ctr">
              <a:defRPr>
                <a:solidFill>
                  <a:srgbClr val="4A4B4B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7865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C09F-80A9-430A-9A0E-33E483D8EC7F}" type="datetime5">
              <a:rPr lang="en-GB" smtClean="0"/>
              <a:t>5-Sep-16</a:t>
            </a:fld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19139" y="2084918"/>
            <a:ext cx="6602411" cy="364913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1599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CAD4E6-7BE2-45DD-B9C3-5BB795999C3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659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00FB03-E4BE-4729-A00F-F77B90D7950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314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D23B40-DCE6-4318-9222-42AD6F2CDFF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1576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A88F87-DF67-4962-970B-636AA2BE6B8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0337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DD6D34-8BD5-46D2-9E17-56CAC05419C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928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8F3C3-488D-4906-ACF8-42AFD958816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86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D51C1E-59BA-4CAB-BC5B-53921F1C538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616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0672EF-B889-4D43-9E4D-97B62753CCA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376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lecture_BG_brighter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"/>
            <a:ext cx="9070975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7620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447800"/>
            <a:ext cx="8686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  <a:p>
            <a:pPr lvl="2"/>
            <a:r>
              <a:rPr lang="en-GB" altLang="en-US" smtClean="0"/>
              <a:t>Third level</a:t>
            </a:r>
          </a:p>
          <a:p>
            <a:pPr lvl="3"/>
            <a:r>
              <a:rPr lang="en-GB" altLang="en-US" smtClean="0"/>
              <a:t>Fourth level</a:t>
            </a:r>
          </a:p>
          <a:p>
            <a:pPr lvl="4"/>
            <a:r>
              <a:rPr lang="en-GB" alt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B3DED64C-23EA-43B7-AC4F-EBFD1E0E555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Tahoma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ahom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2845" y="32067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7588" y="2097549"/>
            <a:ext cx="7165836" cy="3612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7321924" y="6167998"/>
            <a:ext cx="1724587" cy="460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fld id="{225774A6-86F2-40B1-A3D7-7A2E92E82A9F}" type="datetime5">
              <a:rPr lang="en-GB" smtClean="0"/>
              <a:t>5-Sep-16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3075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ransition spd="med">
    <p:pull/>
  </p:transition>
  <p:timing>
    <p:tnLst>
      <p:par>
        <p:cTn id="1" dur="indefinite" restart="never" nodeType="tmRoot"/>
      </p:par>
    </p:tnLst>
  </p:timing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4A4B4B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rgbClr val="4A4B4B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rgbClr val="4A4B4B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rgbClr val="4A4B4B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rgbClr val="4A4B4B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rgbClr val="4A4B4B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985">
          <p15:clr>
            <a:srgbClr val="F26B43"/>
          </p15:clr>
        </p15:guide>
        <p15:guide id="2" pos="45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p.robertson@abertay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pengl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icrosoft.com/games/en-gb/aboutGFW/pages/directx.aspx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github.io/styleguide/cppguide.html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hyperlink" Target="http://www.glprogramming.com/re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plusplus.com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altLang="en-US" smtClean="0"/>
              <a:t>AG0800a Graphics Programming</a:t>
            </a: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en-US" dirty="0" smtClean="0"/>
              <a:t>Introduction to 3D graphics</a:t>
            </a:r>
          </a:p>
          <a:p>
            <a:endParaRPr lang="en-GB" altLang="en-US" dirty="0" smtClean="0"/>
          </a:p>
          <a:p>
            <a:r>
              <a:rPr lang="en-GB" altLang="en-US" dirty="0" smtClean="0"/>
              <a:t>Dr Paul Robertson</a:t>
            </a:r>
          </a:p>
          <a:p>
            <a:r>
              <a:rPr lang="en-GB" altLang="en-US" dirty="0" smtClean="0">
                <a:hlinkClick r:id="rId2"/>
              </a:rPr>
              <a:t>p.robertson@abertay.ac.uk</a:t>
            </a:r>
            <a:r>
              <a:rPr lang="en-GB" alt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944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 smtClean="0"/>
              <a:t>Questions outside of lab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Most questions should be ask during labs</a:t>
            </a:r>
          </a:p>
          <a:p>
            <a:r>
              <a:rPr lang="en-GB" altLang="en-US" sz="2400" dirty="0" smtClean="0"/>
              <a:t>If you wish to discuss the module outside of the lab</a:t>
            </a:r>
            <a:r>
              <a:rPr lang="en-GB" altLang="en-US" sz="2400" dirty="0"/>
              <a:t> </a:t>
            </a:r>
            <a:r>
              <a:rPr lang="en-GB" altLang="en-US" sz="2400" dirty="0" smtClean="0"/>
              <a:t>send an email or meeting request</a:t>
            </a:r>
          </a:p>
        </p:txBody>
      </p:sp>
    </p:spTree>
    <p:extLst>
      <p:ext uri="{BB962C8B-B14F-4D97-AF65-F5344CB8AC3E}">
        <p14:creationId xmlns:p14="http://schemas.microsoft.com/office/powerpoint/2010/main" val="54184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altLang="en-US" smtClean="0"/>
              <a:t>AG0800a Graphics Programming</a:t>
            </a: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en-US" dirty="0" smtClean="0"/>
              <a:t>3D 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Graphics API’s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What is an API? (Application programming interface)</a:t>
            </a:r>
          </a:p>
          <a:p>
            <a:pPr lvl="1">
              <a:defRPr/>
            </a:pPr>
            <a:r>
              <a:rPr lang="en-GB" sz="2400" dirty="0" smtClean="0"/>
              <a:t>Computer graphics tends to be handled by dedicated hardware</a:t>
            </a:r>
          </a:p>
          <a:p>
            <a:pPr lvl="1">
              <a:defRPr/>
            </a:pPr>
            <a:r>
              <a:rPr lang="en-GB" sz="2400" dirty="0" smtClean="0"/>
              <a:t>An API offers a layer of abstraction from the hardware for the programmer</a:t>
            </a:r>
          </a:p>
          <a:p>
            <a:pPr lvl="1">
              <a:defRPr/>
            </a:pPr>
            <a:r>
              <a:rPr lang="en-GB" sz="2400" dirty="0" smtClean="0"/>
              <a:t>Provide a toolset of functions that enable the creation and manipulation of graphics objects</a:t>
            </a:r>
          </a:p>
          <a:p>
            <a:pPr lvl="1">
              <a:defRPr/>
            </a:pPr>
            <a:r>
              <a:rPr lang="en-GB" sz="2400" dirty="0" smtClean="0"/>
              <a:t>API’s also are a balanced trade-off. Abstraction Vs functionality</a:t>
            </a:r>
          </a:p>
          <a:p>
            <a:pPr lvl="1">
              <a:defRPr/>
            </a:pPr>
            <a:r>
              <a:rPr lang="en-GB" sz="2400" dirty="0" smtClean="0"/>
              <a:t>API’s also, most importantly provide a STANDARD</a:t>
            </a:r>
          </a:p>
          <a:p>
            <a:pPr>
              <a:defRPr/>
            </a:pPr>
            <a:endParaRPr lang="en-GB" sz="2400" dirty="0" smtClean="0"/>
          </a:p>
          <a:p>
            <a:pPr>
              <a:defRPr/>
            </a:pPr>
            <a:endParaRPr lang="en-GB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Graphics API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Two major graphics APIs</a:t>
            </a:r>
          </a:p>
          <a:p>
            <a:r>
              <a:rPr lang="en-GB" altLang="en-US" sz="2400" dirty="0" smtClean="0"/>
              <a:t>OpenGL</a:t>
            </a:r>
          </a:p>
          <a:p>
            <a:pPr lvl="1"/>
            <a:r>
              <a:rPr lang="en-GB" altLang="en-US" sz="2400" dirty="0" smtClean="0"/>
              <a:t>Available on most platforms</a:t>
            </a:r>
          </a:p>
          <a:p>
            <a:pPr lvl="2"/>
            <a:r>
              <a:rPr lang="en-GB" altLang="en-US" sz="2000" dirty="0" smtClean="0"/>
              <a:t>Windows, Linux, Mac</a:t>
            </a:r>
          </a:p>
          <a:p>
            <a:pPr lvl="2"/>
            <a:r>
              <a:rPr lang="en-GB" altLang="en-US" sz="2000" dirty="0" smtClean="0"/>
              <a:t>Mobile platforms</a:t>
            </a:r>
          </a:p>
          <a:p>
            <a:pPr lvl="2"/>
            <a:r>
              <a:rPr lang="en-GB" altLang="en-US" sz="2000" dirty="0" smtClean="0"/>
              <a:t>Embedded systems</a:t>
            </a:r>
          </a:p>
          <a:p>
            <a:pPr lvl="2"/>
            <a:r>
              <a:rPr lang="en-GB" altLang="en-US" sz="2000" dirty="0" smtClean="0"/>
              <a:t>Consoles</a:t>
            </a:r>
          </a:p>
          <a:p>
            <a:pPr lvl="2"/>
            <a:r>
              <a:rPr lang="en-GB" altLang="en-US" sz="2000" dirty="0" err="1" smtClean="0"/>
              <a:t>Interwebs</a:t>
            </a:r>
            <a:endParaRPr lang="en-GB" altLang="en-US" sz="2000" dirty="0" smtClean="0"/>
          </a:p>
          <a:p>
            <a:pPr lvl="1"/>
            <a:r>
              <a:rPr lang="en-GB" altLang="en-US" sz="2400" dirty="0" smtClean="0">
                <a:hlinkClick r:id="rId2"/>
              </a:rPr>
              <a:t>http://www.opengl.org/</a:t>
            </a:r>
            <a:r>
              <a:rPr lang="en-GB" altLang="en-US" sz="2400" dirty="0" smtClean="0"/>
              <a:t> </a:t>
            </a:r>
          </a:p>
          <a:p>
            <a:r>
              <a:rPr lang="en-GB" altLang="en-US" sz="2400" dirty="0" smtClean="0"/>
              <a:t>Latest version renamed to </a:t>
            </a:r>
            <a:r>
              <a:rPr lang="en-GB" altLang="en-US" sz="2400" dirty="0" err="1" smtClean="0"/>
              <a:t>Vulkan</a:t>
            </a:r>
            <a:endParaRPr lang="en-GB" alt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Graphics API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Direct X</a:t>
            </a:r>
          </a:p>
          <a:p>
            <a:pPr lvl="1"/>
            <a:r>
              <a:rPr lang="en-GB" altLang="en-US" sz="2400" dirty="0" smtClean="0"/>
              <a:t>Available only on a few systems</a:t>
            </a:r>
          </a:p>
          <a:p>
            <a:pPr lvl="1"/>
            <a:r>
              <a:rPr lang="en-GB" altLang="en-US" sz="2400" dirty="0" smtClean="0"/>
              <a:t>Windows and Xbox 360 / </a:t>
            </a:r>
            <a:r>
              <a:rPr lang="en-GB" altLang="en-US" sz="2400" dirty="0" err="1" smtClean="0"/>
              <a:t>Xbone</a:t>
            </a:r>
            <a:endParaRPr lang="en-GB" altLang="en-US" sz="2400" dirty="0" smtClean="0"/>
          </a:p>
          <a:p>
            <a:pPr lvl="1"/>
            <a:r>
              <a:rPr lang="en-GB" altLang="en-US" sz="2400" dirty="0" smtClean="0"/>
              <a:t>Developed by Microsoft</a:t>
            </a:r>
          </a:p>
          <a:p>
            <a:pPr lvl="1"/>
            <a:r>
              <a:rPr lang="en-GB" altLang="en-US" sz="2400" dirty="0" smtClean="0">
                <a:hlinkClick r:id="rId2"/>
              </a:rPr>
              <a:t>http://www.microsoft.com/games/en-gb/aboutGFW/pages/directx.aspx</a:t>
            </a:r>
            <a:endParaRPr lang="en-GB" altLang="en-US" sz="2400" dirty="0" smtClean="0"/>
          </a:p>
          <a:p>
            <a:r>
              <a:rPr lang="en-GB" altLang="en-US" sz="2400" dirty="0" smtClean="0"/>
              <a:t>Others worth noting</a:t>
            </a:r>
          </a:p>
          <a:p>
            <a:pPr lvl="1"/>
            <a:r>
              <a:rPr lang="en-GB" altLang="en-US" sz="2400" dirty="0" smtClean="0"/>
              <a:t>PSGL</a:t>
            </a:r>
          </a:p>
          <a:p>
            <a:pPr lvl="2"/>
            <a:r>
              <a:rPr lang="en-GB" altLang="en-US" sz="2000" dirty="0" smtClean="0"/>
              <a:t>PlayStation 3’s modified OpenGL API</a:t>
            </a:r>
          </a:p>
          <a:p>
            <a:pPr lvl="1"/>
            <a:r>
              <a:rPr lang="en-GB" altLang="en-US" sz="2400" dirty="0" smtClean="0"/>
              <a:t>PS4 uses </a:t>
            </a:r>
            <a:r>
              <a:rPr lang="en-GB" sz="2400" dirty="0" smtClean="0"/>
              <a:t>GNMX, proprietary graphics API</a:t>
            </a:r>
            <a:endParaRPr lang="en-GB" alt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Graphics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We will be using OpenGL – Why?</a:t>
            </a:r>
          </a:p>
          <a:p>
            <a:pPr lvl="1">
              <a:defRPr/>
            </a:pPr>
            <a:r>
              <a:rPr lang="en-GB" sz="2400" dirty="0" smtClean="0"/>
              <a:t>Easy to set-up</a:t>
            </a:r>
          </a:p>
          <a:p>
            <a:pPr lvl="1">
              <a:defRPr/>
            </a:pPr>
            <a:r>
              <a:rPr lang="en-GB" sz="2400" dirty="0" smtClean="0"/>
              <a:t>Easy to learn and use</a:t>
            </a:r>
          </a:p>
          <a:p>
            <a:pPr lvl="1">
              <a:defRPr/>
            </a:pPr>
            <a:r>
              <a:rPr lang="en-GB" sz="2400" dirty="0" smtClean="0"/>
              <a:t>Knowledge gained still relevant to other graphics API’s</a:t>
            </a:r>
          </a:p>
          <a:p>
            <a:pPr lvl="1">
              <a:defRPr/>
            </a:pPr>
            <a:r>
              <a:rPr lang="en-GB" sz="2400" dirty="0" smtClean="0"/>
              <a:t>Still capable of producing great visuals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The Graphics Pipeline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dirty="0" smtClean="0"/>
              <a:t>What is a Graphics Pipeline?</a:t>
            </a:r>
          </a:p>
          <a:p>
            <a:pPr lvl="1" eaLnBrk="1" hangingPunct="1"/>
            <a:r>
              <a:rPr lang="en-GB" altLang="en-US" dirty="0" smtClean="0"/>
              <a:t>A sequence of steps applied to geometry or anything else that requires to be rendered</a:t>
            </a:r>
          </a:p>
          <a:p>
            <a:pPr lvl="1" eaLnBrk="1" hangingPunct="1"/>
            <a:r>
              <a:rPr lang="en-GB" altLang="en-US" dirty="0" smtClean="0"/>
              <a:t>The output of the pipeline is a frame in the frame buffer</a:t>
            </a:r>
          </a:p>
          <a:p>
            <a:pPr lvl="1" eaLnBrk="1" hangingPunct="1"/>
            <a:r>
              <a:rPr lang="en-GB" altLang="en-US" dirty="0" smtClean="0"/>
              <a:t>Represents a standard that developers and hardware manufacturers can adhere to</a:t>
            </a:r>
          </a:p>
          <a:p>
            <a:pPr marL="0" indent="0">
              <a:buNone/>
            </a:pPr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Graphics Pipeline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In Graphics programming there are two pipelines that are accepted as industry standard techniques </a:t>
            </a:r>
          </a:p>
          <a:p>
            <a:pPr eaLnBrk="1" hangingPunct="1"/>
            <a:endParaRPr lang="en-GB" altLang="en-US" smtClean="0"/>
          </a:p>
          <a:p>
            <a:pPr lvl="1" eaLnBrk="1" hangingPunct="1"/>
            <a:r>
              <a:rPr lang="en-GB" altLang="en-US" smtClean="0"/>
              <a:t>The Fixed Function Pipeline</a:t>
            </a:r>
          </a:p>
          <a:p>
            <a:pPr lvl="1" eaLnBrk="1" hangingPunct="1"/>
            <a:r>
              <a:rPr lang="en-GB" altLang="en-US" smtClean="0"/>
              <a:t>The Programmable Pipeline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Fixed Function Pipeline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Concept	</a:t>
            </a:r>
          </a:p>
          <a:p>
            <a:pPr lvl="1" eaLnBrk="1" hangingPunct="1"/>
            <a:r>
              <a:rPr lang="en-GB" altLang="en-US" smtClean="0"/>
              <a:t>Series of steps established at API or hardware design</a:t>
            </a:r>
          </a:p>
          <a:p>
            <a:pPr lvl="1" eaLnBrk="1" hangingPunct="1"/>
            <a:r>
              <a:rPr lang="en-GB" altLang="en-US" smtClean="0"/>
              <a:t>The programmer has a limited control over the process other than the setting of various modes and inputting data</a:t>
            </a:r>
          </a:p>
          <a:p>
            <a:pPr lvl="1" eaLnBrk="1" hangingPunct="1"/>
            <a:r>
              <a:rPr lang="en-GB" altLang="en-US" smtClean="0"/>
              <a:t>Can produce very good looking results but is largely outmoded in modern games technology by the programmable pipeline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Programmable Pipeline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dirty="0" smtClean="0"/>
              <a:t>Concept</a:t>
            </a:r>
          </a:p>
          <a:p>
            <a:pPr lvl="1" eaLnBrk="1" hangingPunct="1"/>
            <a:r>
              <a:rPr lang="en-GB" altLang="en-US" sz="2400" dirty="0" smtClean="0"/>
              <a:t>Various stages of the graphics pipeline are run on specially constructed hardware.</a:t>
            </a:r>
          </a:p>
          <a:p>
            <a:pPr lvl="1" eaLnBrk="1" hangingPunct="1"/>
            <a:r>
              <a:rPr lang="en-GB" altLang="en-US" sz="2400" dirty="0" smtClean="0"/>
              <a:t>Custom programs can be run at separate stages of the pipeline to alter the rendering process.</a:t>
            </a:r>
          </a:p>
          <a:p>
            <a:pPr lvl="2" eaLnBrk="1" hangingPunct="1"/>
            <a:r>
              <a:rPr lang="en-GB" altLang="en-US" sz="2000" dirty="0" smtClean="0"/>
              <a:t>These programs are known as “</a:t>
            </a:r>
            <a:r>
              <a:rPr lang="en-GB" altLang="en-US" sz="2000" dirty="0" err="1" smtClean="0"/>
              <a:t>shaders</a:t>
            </a:r>
            <a:r>
              <a:rPr lang="en-GB" altLang="en-US" sz="2000" dirty="0" smtClean="0"/>
              <a:t>”</a:t>
            </a:r>
          </a:p>
          <a:p>
            <a:pPr lvl="2" eaLnBrk="1" hangingPunct="1"/>
            <a:r>
              <a:rPr lang="en-GB" altLang="en-US" sz="2000" dirty="0" err="1" smtClean="0"/>
              <a:t>Shaders</a:t>
            </a:r>
            <a:r>
              <a:rPr lang="en-GB" altLang="en-US" sz="2000" dirty="0" smtClean="0"/>
              <a:t> can affect geometry information – Vertex </a:t>
            </a:r>
            <a:r>
              <a:rPr lang="en-GB" altLang="en-US" sz="2000" dirty="0" err="1" smtClean="0"/>
              <a:t>Shaders</a:t>
            </a:r>
            <a:endParaRPr lang="en-GB" altLang="en-US" sz="2000" dirty="0" smtClean="0"/>
          </a:p>
          <a:p>
            <a:pPr lvl="2" eaLnBrk="1" hangingPunct="1"/>
            <a:r>
              <a:rPr lang="en-GB" altLang="en-US" sz="2000" dirty="0" err="1" smtClean="0"/>
              <a:t>Shaders</a:t>
            </a:r>
            <a:r>
              <a:rPr lang="en-GB" altLang="en-US" sz="2000" dirty="0" smtClean="0"/>
              <a:t> can affect information on a single pixel in the frame buffer – Fragment </a:t>
            </a:r>
            <a:r>
              <a:rPr lang="en-GB" altLang="en-US" sz="2000" dirty="0" err="1" smtClean="0"/>
              <a:t>Shaders</a:t>
            </a:r>
            <a:endParaRPr lang="en-GB" altLang="en-US" sz="2000" dirty="0" smtClean="0"/>
          </a:p>
          <a:p>
            <a:pPr lvl="2" eaLnBrk="1" hangingPunct="1"/>
            <a:r>
              <a:rPr lang="en-GB" altLang="en-US" sz="2000" dirty="0" smtClean="0"/>
              <a:t>Modern graphics hardware is designed entirely with the programmable pipeline in mind</a:t>
            </a:r>
          </a:p>
          <a:p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000" dirty="0" smtClean="0"/>
              <a:t>Module aim</a:t>
            </a:r>
          </a:p>
          <a:p>
            <a:pPr lvl="1">
              <a:defRPr/>
            </a:pPr>
            <a:r>
              <a:rPr lang="en-GB" sz="2000" dirty="0" smtClean="0"/>
              <a:t>To provide an introduction to 3D graphics programming</a:t>
            </a:r>
          </a:p>
          <a:p>
            <a:pPr lvl="1">
              <a:defRPr/>
            </a:pPr>
            <a:r>
              <a:rPr lang="en-GB" sz="2000" dirty="0" smtClean="0"/>
              <a:t>Learn skills and techniques associated with basic 3D graphics</a:t>
            </a:r>
          </a:p>
          <a:p>
            <a:pPr>
              <a:defRPr/>
            </a:pPr>
            <a:r>
              <a:rPr lang="en-GB" sz="2000" dirty="0" smtClean="0"/>
              <a:t>By the end of the module you will</a:t>
            </a:r>
          </a:p>
          <a:p>
            <a:pPr lvl="1">
              <a:defRPr/>
            </a:pPr>
            <a:r>
              <a:rPr lang="en-GB" sz="2000" dirty="0" smtClean="0"/>
              <a:t>Be able to explain and understand the basic theoretical principles of 3D graphics Programming</a:t>
            </a:r>
          </a:p>
          <a:p>
            <a:pPr lvl="1">
              <a:defRPr/>
            </a:pPr>
            <a:r>
              <a:rPr lang="en-GB" sz="2000" dirty="0" smtClean="0"/>
              <a:t>Apply this knowledge to develop 3D applications for the PC using OpenGL</a:t>
            </a:r>
          </a:p>
          <a:p>
            <a:pPr lvl="1">
              <a:defRPr/>
            </a:pPr>
            <a:r>
              <a:rPr lang="en-GB" sz="2000" dirty="0" smtClean="0"/>
              <a:t>Increase your abilities as a C++ programmer</a:t>
            </a:r>
          </a:p>
        </p:txBody>
      </p:sp>
    </p:spTree>
    <p:extLst>
      <p:ext uri="{BB962C8B-B14F-4D97-AF65-F5344CB8AC3E}">
        <p14:creationId xmlns:p14="http://schemas.microsoft.com/office/powerpoint/2010/main" val="84169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Pipeline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sz="2400" dirty="0" smtClean="0"/>
              <a:t>How does OpenGL work on modern graphics hardware?</a:t>
            </a:r>
          </a:p>
          <a:p>
            <a:pPr lvl="1" eaLnBrk="1" hangingPunct="1"/>
            <a:r>
              <a:rPr lang="en-GB" altLang="en-US" sz="2400" dirty="0" smtClean="0"/>
              <a:t>The fixed function pipeline is EMULATED</a:t>
            </a:r>
          </a:p>
          <a:p>
            <a:pPr lvl="1" eaLnBrk="1" hangingPunct="1"/>
            <a:r>
              <a:rPr lang="en-GB" altLang="en-US" sz="2400" dirty="0" smtClean="0"/>
              <a:t>We ARE using the vertex processor</a:t>
            </a:r>
          </a:p>
          <a:p>
            <a:pPr lvl="1" eaLnBrk="1" hangingPunct="1"/>
            <a:r>
              <a:rPr lang="en-GB" altLang="en-US" sz="2400" dirty="0" smtClean="0"/>
              <a:t>We ARE using the Fragment processor</a:t>
            </a:r>
          </a:p>
          <a:p>
            <a:pPr lvl="1" eaLnBrk="1" hangingPunct="1"/>
            <a:r>
              <a:rPr lang="en-GB" altLang="en-US" sz="2400" dirty="0" smtClean="0"/>
              <a:t>The only difference is we cannot ‘program’ the pipeline, although we use the same technology as the programmable pipeline</a:t>
            </a:r>
          </a:p>
          <a:p>
            <a:endParaRPr lang="en-GB" altLang="en-US" sz="24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Pipeline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Pipeline Stages (In order)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Modelling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Lighting &amp; Shading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Viewing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Clipping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Projection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Rasterisation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GB" sz="2400" dirty="0" smtClean="0"/>
              <a:t>Modelling</a:t>
            </a:r>
          </a:p>
          <a:p>
            <a:pPr lvl="1">
              <a:defRPr/>
            </a:pPr>
            <a:r>
              <a:rPr lang="en-GB" sz="2400" dirty="0" smtClean="0"/>
              <a:t>The creation / describing of 3D objects within our game world</a:t>
            </a:r>
          </a:p>
          <a:p>
            <a:pPr>
              <a:defRPr/>
            </a:pPr>
            <a:r>
              <a:rPr lang="en-GB" sz="2400" dirty="0" smtClean="0"/>
              <a:t>Lighting and shading</a:t>
            </a:r>
          </a:p>
          <a:p>
            <a:pPr lvl="1">
              <a:defRPr/>
            </a:pPr>
            <a:r>
              <a:rPr lang="en-GB" sz="2400" dirty="0" smtClean="0"/>
              <a:t>The surface properties of the objects are calculated based on the virtual lights in our scene</a:t>
            </a:r>
          </a:p>
          <a:p>
            <a:pPr>
              <a:defRPr/>
            </a:pPr>
            <a:r>
              <a:rPr lang="en-GB" sz="2400" dirty="0" smtClean="0"/>
              <a:t>Viewing</a:t>
            </a:r>
          </a:p>
          <a:p>
            <a:pPr lvl="1">
              <a:defRPr/>
            </a:pPr>
            <a:r>
              <a:rPr lang="en-GB" sz="2400" dirty="0" smtClean="0"/>
              <a:t>Objects are transformed from their own local coordinate systems to the coordinate system of the camera</a:t>
            </a:r>
          </a:p>
          <a:p>
            <a:pPr>
              <a:defRPr/>
            </a:pPr>
            <a:endParaRPr lang="en-GB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Clipping</a:t>
            </a:r>
          </a:p>
          <a:p>
            <a:pPr lvl="1">
              <a:defRPr/>
            </a:pPr>
            <a:r>
              <a:rPr lang="en-GB" sz="2400" dirty="0" smtClean="0"/>
              <a:t>Includes removing objects (or part of objects) that are not within the view volume</a:t>
            </a:r>
          </a:p>
          <a:p>
            <a:pPr>
              <a:defRPr/>
            </a:pPr>
            <a:r>
              <a:rPr lang="en-GB" sz="2400" dirty="0" smtClean="0"/>
              <a:t>Projection</a:t>
            </a:r>
          </a:p>
          <a:p>
            <a:pPr lvl="1">
              <a:defRPr/>
            </a:pPr>
            <a:r>
              <a:rPr lang="en-GB" sz="2400" dirty="0" smtClean="0"/>
              <a:t>Projecting the objects in our scene onto a 2-dimensional plane. Using a perspective transformation to obtain a 3D effect</a:t>
            </a:r>
          </a:p>
          <a:p>
            <a:pPr>
              <a:defRPr/>
            </a:pPr>
            <a:r>
              <a:rPr lang="en-GB" sz="2400" dirty="0" err="1" smtClean="0"/>
              <a:t>Rasterisation</a:t>
            </a:r>
            <a:endParaRPr lang="en-GB" sz="2400" dirty="0" smtClean="0"/>
          </a:p>
          <a:p>
            <a:pPr lvl="1">
              <a:defRPr/>
            </a:pPr>
            <a:r>
              <a:rPr lang="en-GB" sz="2400" dirty="0" smtClean="0"/>
              <a:t>The finished scene is then converted into a 2D image which is placed in the frame buffer</a:t>
            </a:r>
          </a:p>
          <a:p>
            <a:pPr>
              <a:defRPr/>
            </a:pPr>
            <a:endParaRPr lang="en-GB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3D Geometry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4203576" cy="4648200"/>
          </a:xfrm>
        </p:spPr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z="2400" dirty="0" smtClean="0"/>
              <a:t>Our game world is described by 3D geometry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z="2400" dirty="0" smtClean="0"/>
              <a:t>Right handed 3D coordinate system </a:t>
            </a:r>
          </a:p>
          <a:p>
            <a:endParaRPr lang="en-GB" altLang="en-US" dirty="0" smtClean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760936"/>
            <a:ext cx="3961259" cy="4658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3D Geometry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All 3D objects are defined by geometric primitives, which OpenGL allows us to define</a:t>
            </a:r>
          </a:p>
        </p:txBody>
      </p:sp>
      <p:graphicFrame>
        <p:nvGraphicFramePr>
          <p:cNvPr id="17412" name="Object 3"/>
          <p:cNvGraphicFramePr>
            <a:graphicFrameLocks noChangeAspect="1"/>
          </p:cNvGraphicFramePr>
          <p:nvPr/>
        </p:nvGraphicFramePr>
        <p:xfrm>
          <a:off x="900113" y="2492375"/>
          <a:ext cx="7162800" cy="3868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2" name="Image" r:id="rId3" imgW="8114286" imgH="4380952" progId="Photoshop.Image.7">
                  <p:embed/>
                </p:oleObj>
              </mc:Choice>
              <mc:Fallback>
                <p:oleObj name="Image" r:id="rId3" imgW="8114286" imgH="4380952" progId="Photoshop.Image.7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2492375"/>
                        <a:ext cx="7162800" cy="3868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3D Geometry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Using these, we can create anything.</a:t>
            </a:r>
          </a:p>
          <a:p>
            <a:endParaRPr lang="en-GB" altLang="en-US" dirty="0" smtClean="0"/>
          </a:p>
        </p:txBody>
      </p:sp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936750"/>
            <a:ext cx="5791200" cy="452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Syntax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dirty="0" smtClean="0"/>
              <a:t>Command Syntax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dirty="0" smtClean="0"/>
              <a:t>Like any API, OpenGL has its own unique syntax that we have to learn in order to use it	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dirty="0" smtClean="0"/>
              <a:t>Functions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dirty="0" smtClean="0"/>
              <a:t>Prefix:  </a:t>
            </a:r>
            <a:r>
              <a:rPr lang="en-GB" altLang="en-US" dirty="0" err="1" smtClean="0"/>
              <a:t>gl</a:t>
            </a:r>
            <a:endParaRPr lang="en-GB" altLang="en-US" dirty="0" smtClean="0"/>
          </a:p>
          <a:p>
            <a:pPr lvl="2" eaLnBrk="1" hangingPunct="1">
              <a:buClr>
                <a:schemeClr val="tx1"/>
              </a:buClr>
            </a:pPr>
            <a:r>
              <a:rPr lang="en-GB" altLang="en-US" dirty="0" smtClean="0"/>
              <a:t>Capital letters for first letter of each word making up the command name.</a:t>
            </a:r>
          </a:p>
          <a:p>
            <a:pPr lvl="3" eaLnBrk="1" hangingPunct="1">
              <a:buClr>
                <a:schemeClr val="tx1"/>
              </a:buClr>
            </a:pPr>
            <a:r>
              <a:rPr lang="en-GB" altLang="en-US" dirty="0" err="1" smtClean="0"/>
              <a:t>Eg</a:t>
            </a:r>
            <a:r>
              <a:rPr lang="en-GB" altLang="en-US" dirty="0" smtClean="0"/>
              <a:t>: </a:t>
            </a:r>
            <a:r>
              <a:rPr lang="en-GB" altLang="en-US" dirty="0" err="1" smtClean="0"/>
              <a:t>glClearColor</a:t>
            </a:r>
            <a:r>
              <a:rPr lang="en-GB" altLang="en-US" dirty="0" smtClean="0"/>
              <a:t>();</a:t>
            </a:r>
          </a:p>
          <a:p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Command Syntax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Constants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Prefix:  GL_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All capital letters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Words separated with  _</a:t>
            </a:r>
          </a:p>
          <a:p>
            <a:pPr lvl="1" eaLnBrk="1" hangingPunct="1">
              <a:buClr>
                <a:schemeClr val="tx1"/>
              </a:buClr>
            </a:pPr>
            <a:endParaRPr lang="en-GB" altLang="en-US" smtClean="0"/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Eg  GL_COLOR_BUFFER_BIT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Command syntax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Command name Suffix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Some OpenGL function can be seen to have different suffix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Eg  glVertex2f(),  glColor3f()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Number indicates the number of arguments for the function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Letter indicates the data type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F corresponds to a float value.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110000"/>
              </a:lnSpc>
              <a:defRPr/>
            </a:pPr>
            <a:r>
              <a:rPr lang="en-GB" sz="1800" dirty="0" smtClean="0"/>
              <a:t>Module Topics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Intro to 3D Graphics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Transformation + Hierarchical modelling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Lighting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Texturing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Camera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Depth + transparency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Vertex arrays + procedural shape generation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Model loading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Stencil buffer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Shadows</a:t>
            </a:r>
          </a:p>
          <a:p>
            <a:pPr eaLnBrk="1" hangingPunct="1">
              <a:lnSpc>
                <a:spcPct val="110000"/>
              </a:lnSpc>
              <a:defRPr/>
            </a:pPr>
            <a:r>
              <a:rPr lang="en-GB" sz="1800" dirty="0" smtClean="0"/>
              <a:t>Weekly Structure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Lecture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 smtClean="0"/>
              <a:t>2 Hours of Lab Time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en-GB" sz="1800" dirty="0"/>
              <a:t>6</a:t>
            </a:r>
            <a:r>
              <a:rPr lang="en-GB" sz="1800" dirty="0" smtClean="0"/>
              <a:t> Hours of personal study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60700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Command Syntax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Data types 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OpenGL has its own set of data types that can be used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GLbyte  	b	8-bit integer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GLfloat	f	32-bit float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GLushort  	us	unsigned short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etc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as a State Machine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OpenGL </a:t>
            </a:r>
            <a:r>
              <a:rPr lang="en-GB" altLang="en-US" u="sng" smtClean="0"/>
              <a:t>IS</a:t>
            </a:r>
            <a:r>
              <a:rPr lang="en-GB" altLang="en-US" smtClean="0"/>
              <a:t> a state machine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We control the setting of states and they remain in effect until we alter them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mtClean="0"/>
              <a:t>eg the current colour is set by </a:t>
            </a:r>
          </a:p>
          <a:p>
            <a:pPr lvl="2" eaLnBrk="1" hangingPunct="1">
              <a:buClr>
                <a:schemeClr val="tx1"/>
              </a:buClr>
            </a:pPr>
            <a:r>
              <a:rPr lang="en-GB" altLang="en-US" smtClean="0"/>
              <a:t>glColor3f(1.0, 1.0, 0.0);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All objects will be drawn in this colour unless we change it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We can change it at any point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OpenGL as a State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States we can set: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Current viewing and projection transforms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Polygon Drawing modes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Positions and characteristics of lights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Material properties</a:t>
            </a:r>
          </a:p>
          <a:p>
            <a:pPr lvl="1" eaLnBrk="1" hangingPunct="1">
              <a:buClr>
                <a:schemeClr val="tx1"/>
              </a:buClr>
              <a:defRPr/>
            </a:pPr>
            <a:endParaRPr lang="en-GB" altLang="en-US" dirty="0" smtClean="0"/>
          </a:p>
          <a:p>
            <a:pPr eaLnBrk="1" hangingPunct="1">
              <a:buClr>
                <a:schemeClr val="tx1"/>
              </a:buClr>
              <a:defRPr/>
            </a:pPr>
            <a:r>
              <a:rPr lang="en-GB" altLang="en-US" dirty="0" smtClean="0"/>
              <a:t>Many states refer to modes that are turned off and on with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err="1" smtClean="0"/>
              <a:t>glEnable</a:t>
            </a:r>
            <a:r>
              <a:rPr lang="en-GB" altLang="en-US" dirty="0" smtClean="0"/>
              <a:t>(state);</a:t>
            </a:r>
          </a:p>
          <a:p>
            <a:pPr lvl="1" eaLnBrk="1" hangingPunct="1">
              <a:buClr>
                <a:schemeClr val="tx1"/>
              </a:buClr>
              <a:defRPr/>
            </a:pPr>
            <a:r>
              <a:rPr lang="en-GB" altLang="en-US" dirty="0" err="1" smtClean="0"/>
              <a:t>glDisable</a:t>
            </a:r>
            <a:r>
              <a:rPr lang="en-GB" altLang="en-US" dirty="0" smtClean="0"/>
              <a:t>(state);</a:t>
            </a:r>
          </a:p>
          <a:p>
            <a:pPr>
              <a:defRPr/>
            </a:pP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Framework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/>
              <a:t>Pre-made project for starting</a:t>
            </a:r>
          </a:p>
          <a:p>
            <a:r>
              <a:rPr lang="en-GB" sz="2400" dirty="0" smtClean="0"/>
              <a:t>Cross platform (mostly)</a:t>
            </a:r>
          </a:p>
          <a:p>
            <a:r>
              <a:rPr lang="en-GB" sz="2400" dirty="0" smtClean="0"/>
              <a:t>Does the basics</a:t>
            </a:r>
          </a:p>
          <a:p>
            <a:r>
              <a:rPr lang="en-GB" sz="2400" dirty="0" smtClean="0"/>
              <a:t>You will be expanding on it</a:t>
            </a:r>
          </a:p>
          <a:p>
            <a:r>
              <a:rPr lang="en-GB" sz="2400" dirty="0"/>
              <a:t>Uses GLUT</a:t>
            </a:r>
          </a:p>
          <a:p>
            <a:pPr lvl="1"/>
            <a:r>
              <a:rPr lang="en-GB" sz="2400" dirty="0" err="1"/>
              <a:t>openGL</a:t>
            </a:r>
            <a:r>
              <a:rPr lang="en-GB" sz="2400" dirty="0"/>
              <a:t> Utility Toolkit</a:t>
            </a:r>
          </a:p>
          <a:p>
            <a:pPr lvl="1"/>
            <a:r>
              <a:rPr lang="en-GB" sz="2400" dirty="0"/>
              <a:t>Provides the Window</a:t>
            </a:r>
          </a:p>
          <a:p>
            <a:pPr lvl="1"/>
            <a:r>
              <a:rPr lang="en-GB" sz="2400" dirty="0"/>
              <a:t>Registers input events</a:t>
            </a:r>
          </a:p>
          <a:p>
            <a:r>
              <a:rPr lang="en-GB" sz="2400" dirty="0"/>
              <a:t>Uses OpenGL (slightly older version</a:t>
            </a:r>
            <a:r>
              <a:rPr lang="en-GB" sz="2400" dirty="0" smtClean="0"/>
              <a:t>)</a:t>
            </a:r>
          </a:p>
          <a:p>
            <a:r>
              <a:rPr lang="en-GB" sz="2400" dirty="0" smtClean="0"/>
              <a:t>Follows Google C++ commenting style guide</a:t>
            </a:r>
          </a:p>
          <a:p>
            <a:pPr lvl="1"/>
            <a:r>
              <a:rPr lang="en-GB" sz="2400" dirty="0">
                <a:hlinkClick r:id="rId2"/>
              </a:rPr>
              <a:t>https://</a:t>
            </a:r>
            <a:r>
              <a:rPr lang="en-GB" sz="2400" dirty="0" smtClean="0">
                <a:hlinkClick r:id="rId2"/>
              </a:rPr>
              <a:t>google.github.io/styleguide/cppguide.html</a:t>
            </a:r>
            <a:r>
              <a:rPr lang="en-GB" sz="2400" dirty="0" smtClean="0"/>
              <a:t> </a:t>
            </a:r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18260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Framework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/>
              <a:t>Classes</a:t>
            </a:r>
          </a:p>
          <a:p>
            <a:pPr lvl="1"/>
            <a:r>
              <a:rPr lang="en-GB" sz="2400" dirty="0" smtClean="0"/>
              <a:t>Main</a:t>
            </a:r>
          </a:p>
          <a:p>
            <a:pPr lvl="2"/>
            <a:r>
              <a:rPr lang="en-GB" sz="2000" dirty="0" smtClean="0"/>
              <a:t>Entry point, creates Window, </a:t>
            </a:r>
            <a:r>
              <a:rPr lang="en-GB" sz="2000" dirty="0" err="1" smtClean="0"/>
              <a:t>callback</a:t>
            </a:r>
            <a:r>
              <a:rPr lang="en-GB" sz="2000" dirty="0" smtClean="0"/>
              <a:t> for input events, initialises scene</a:t>
            </a:r>
          </a:p>
          <a:p>
            <a:pPr lvl="1"/>
            <a:r>
              <a:rPr lang="en-GB" sz="2400" dirty="0" smtClean="0"/>
              <a:t>Input</a:t>
            </a:r>
          </a:p>
          <a:p>
            <a:pPr lvl="2"/>
            <a:r>
              <a:rPr lang="en-GB" sz="2000" dirty="0" smtClean="0"/>
              <a:t>Stores keyboard and mouse events/data</a:t>
            </a:r>
          </a:p>
          <a:p>
            <a:pPr lvl="1"/>
            <a:r>
              <a:rPr lang="en-GB" sz="2400" dirty="0" smtClean="0"/>
              <a:t>Scene</a:t>
            </a:r>
          </a:p>
          <a:p>
            <a:pPr lvl="2"/>
            <a:r>
              <a:rPr lang="en-GB" sz="2000" dirty="0" smtClean="0"/>
              <a:t>Encompasses 3D scene</a:t>
            </a:r>
          </a:p>
          <a:p>
            <a:pPr lvl="2"/>
            <a:r>
              <a:rPr lang="en-GB" sz="2000" dirty="0" smtClean="0"/>
              <a:t>Most of our work will be done in here (for the first few weeks)</a:t>
            </a:r>
          </a:p>
          <a:p>
            <a:pPr lvl="1"/>
            <a:r>
              <a:rPr lang="en-GB" sz="2400" dirty="0" smtClean="0"/>
              <a:t>Vector3</a:t>
            </a:r>
          </a:p>
          <a:p>
            <a:pPr lvl="2"/>
            <a:r>
              <a:rPr lang="en-GB" sz="2000" dirty="0" smtClean="0"/>
              <a:t>Class representing a 3D vector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60155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Project setup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Project links to a couple of important libraries</a:t>
            </a:r>
          </a:p>
          <a:p>
            <a:pPr lvl="1"/>
            <a:r>
              <a:rPr lang="en-GB" altLang="en-US" sz="2400" dirty="0" smtClean="0"/>
              <a:t>Project settings &gt;&gt; Linker &gt;&gt; Input</a:t>
            </a:r>
          </a:p>
          <a:p>
            <a:pPr lvl="2"/>
            <a:r>
              <a:rPr lang="en-GB" altLang="en-US" sz="2000" dirty="0" smtClean="0"/>
              <a:t>OpenGL32.lib</a:t>
            </a:r>
          </a:p>
          <a:p>
            <a:pPr lvl="2"/>
            <a:r>
              <a:rPr lang="en-GB" altLang="en-US" sz="2000" dirty="0" smtClean="0"/>
              <a:t>Glu32.lib</a:t>
            </a:r>
          </a:p>
          <a:p>
            <a:pPr lvl="1"/>
            <a:r>
              <a:rPr lang="en-GB" altLang="en-US" sz="2400" dirty="0" smtClean="0"/>
              <a:t>Include in code</a:t>
            </a:r>
          </a:p>
          <a:p>
            <a:pPr lvl="2"/>
            <a:r>
              <a:rPr lang="en-GB" altLang="en-US" sz="2000" dirty="0" smtClean="0"/>
              <a:t>#include &lt;</a:t>
            </a:r>
            <a:r>
              <a:rPr lang="en-GB" altLang="en-US" sz="2000" dirty="0" err="1" smtClean="0"/>
              <a:t>gl</a:t>
            </a:r>
            <a:r>
              <a:rPr lang="en-GB" altLang="en-US" sz="2000" dirty="0" smtClean="0"/>
              <a:t>/</a:t>
            </a:r>
            <a:r>
              <a:rPr lang="en-GB" altLang="en-US" sz="2000" dirty="0" err="1" smtClean="0"/>
              <a:t>gl.h</a:t>
            </a:r>
            <a:r>
              <a:rPr lang="en-GB" altLang="en-US" sz="2000" dirty="0" smtClean="0"/>
              <a:t>&gt;</a:t>
            </a:r>
          </a:p>
          <a:p>
            <a:pPr lvl="2"/>
            <a:r>
              <a:rPr lang="en-GB" altLang="en-US" sz="2000" dirty="0" smtClean="0"/>
              <a:t>#include &lt;</a:t>
            </a:r>
            <a:r>
              <a:rPr lang="en-GB" altLang="en-US" sz="2000" dirty="0" err="1" smtClean="0"/>
              <a:t>gl</a:t>
            </a:r>
            <a:r>
              <a:rPr lang="en-GB" altLang="en-US" sz="2000" dirty="0" smtClean="0"/>
              <a:t>/</a:t>
            </a:r>
            <a:r>
              <a:rPr lang="en-GB" altLang="en-US" sz="2000" dirty="0" err="1" smtClean="0"/>
              <a:t>glu.h</a:t>
            </a:r>
            <a:r>
              <a:rPr lang="en-GB" altLang="en-US" sz="2000" dirty="0" smtClean="0"/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 smtClean="0"/>
              <a:t>Code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 smtClean="0"/>
              <a:t>Some code to follow, check the framework provided for full code</a:t>
            </a:r>
          </a:p>
          <a:p>
            <a:pPr lvl="1"/>
            <a:r>
              <a:rPr lang="en-GB" altLang="en-US" dirty="0" smtClean="0"/>
              <a:t>Some important stages handled by the framework</a:t>
            </a:r>
          </a:p>
          <a:p>
            <a:r>
              <a:rPr lang="en-GB" altLang="en-US" dirty="0" smtClean="0"/>
              <a:t>Drawing our first 3D shape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constructor()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5149552"/>
          </a:xfrm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4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*</a:t>
            </a:r>
            <a:r>
              <a:rPr lang="en-GB" sz="14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Store pointer for input class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//OpenGL settings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glShadeModel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GL_SMOOTH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Enable Smooth Shading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glClearColor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0.39f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0.58f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93.0f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Cornflour Blue Background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glClearDepth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Depth Buffer Setup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glEnable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GL_DEPTH_TEST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Enables Depth Testing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glDepthFunc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GL_LEQUAL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The Type Of Depth Testing To Do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glHint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GL_PERSPECTIVE_CORRECTION_HINT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GL_NICEST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Really Nice Perspective Calculations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Other OpenGL / render setting should be applied here.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Initialise variables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4594805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update()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5077544"/>
          </a:xfrm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4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update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dt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Handle user input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Update object and variables (camera, rotation, </a:t>
            </a:r>
            <a:r>
              <a:rPr lang="en-GB" sz="1400" dirty="0" err="1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etc</a:t>
            </a: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).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Calculate FPS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frame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++;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glutGet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GLUT_ELAPSED_TIME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timebase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&gt;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1000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sprintf_s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fps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"FPS: %4.2f"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frame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*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1000.0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timebase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));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GB" sz="14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timebase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time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frame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9055870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render()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5221560"/>
          </a:xfrm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2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2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render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</a:t>
            </a: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Clear </a:t>
            </a:r>
            <a:r>
              <a:rPr lang="en-GB" sz="1200" dirty="0" smtClean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Colour </a:t>
            </a: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and Depth Buffers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glClear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GL_COLOR_BUFFER_BIT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|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GL_DEPTH_BUFFER_BIT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</a:t>
            </a: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Reset transformations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glLoadIdentity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Set the camera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gluLookAt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6.0f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Render triangle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glBegin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GL_TRIANGLES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	glVertex3f</a:t>
            </a:r>
            <a:r>
              <a:rPr lang="en-GB" sz="1200" dirty="0" smtClean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200" dirty="0" smtClean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	glVertex3f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(-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	glVertex3f</a:t>
            </a:r>
            <a:r>
              <a:rPr lang="en-GB" sz="1200" dirty="0" smtClean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200" dirty="0" smtClean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2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glEnd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Render text, should be last object rendered.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renderTextOutput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smtClean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</a:t>
            </a:r>
            <a:r>
              <a:rPr lang="en-GB" sz="12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Swap buffers, after all objects are rendered.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2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glutSwapBuffers</a:t>
            </a: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2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996383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>
              <a:defRPr/>
            </a:pPr>
            <a:r>
              <a:rPr lang="en-GB" sz="2400" dirty="0" smtClean="0"/>
              <a:t>Coursework</a:t>
            </a:r>
          </a:p>
          <a:p>
            <a:pPr lvl="1" eaLnBrk="1" hangingPunct="1">
              <a:defRPr/>
            </a:pPr>
            <a:r>
              <a:rPr lang="en-GB" sz="2400" dirty="0" smtClean="0"/>
              <a:t>Create a 3D scene using OpenGL</a:t>
            </a:r>
          </a:p>
          <a:p>
            <a:pPr lvl="1" eaLnBrk="1" hangingPunct="1">
              <a:defRPr/>
            </a:pPr>
            <a:r>
              <a:rPr lang="en-GB" sz="2400" dirty="0" smtClean="0"/>
              <a:t>Submission end of this semester</a:t>
            </a:r>
          </a:p>
          <a:p>
            <a:pPr lvl="2" eaLnBrk="1" hangingPunct="1">
              <a:defRPr/>
            </a:pPr>
            <a:r>
              <a:rPr lang="en-GB" sz="2000" dirty="0" smtClean="0"/>
              <a:t>Digitally submit a working version of your application</a:t>
            </a:r>
          </a:p>
          <a:p>
            <a:pPr lvl="2" eaLnBrk="1" hangingPunct="1">
              <a:defRPr/>
            </a:pPr>
            <a:r>
              <a:rPr lang="en-GB" sz="2000" dirty="0" smtClean="0"/>
              <a:t>Demonstration of application (not set in stone)</a:t>
            </a:r>
            <a:endParaRPr lang="en-GB" sz="1800" dirty="0" smtClean="0"/>
          </a:p>
          <a:p>
            <a:pPr lvl="1" eaLnBrk="1" hangingPunct="1">
              <a:defRPr/>
            </a:pPr>
            <a:r>
              <a:rPr lang="en-GB" sz="2400" dirty="0" smtClean="0"/>
              <a:t>Lots of Freedom in this Coursework</a:t>
            </a:r>
          </a:p>
          <a:p>
            <a:pPr lvl="2" eaLnBrk="1" hangingPunct="1">
              <a:defRPr/>
            </a:pPr>
            <a:r>
              <a:rPr lang="en-GB" sz="2000" dirty="0" smtClean="0"/>
              <a:t>The scene can be anything you want</a:t>
            </a:r>
          </a:p>
          <a:p>
            <a:pPr lvl="2" eaLnBrk="1" hangingPunct="1">
              <a:defRPr/>
            </a:pPr>
            <a:r>
              <a:rPr lang="en-GB" sz="2000" dirty="0" smtClean="0"/>
              <a:t>For example a scene of your own construction, or replicate a scene from a favourite game or film</a:t>
            </a:r>
          </a:p>
        </p:txBody>
      </p:sp>
    </p:spTree>
    <p:extLst>
      <p:ext uri="{BB962C8B-B14F-4D97-AF65-F5344CB8AC3E}">
        <p14:creationId xmlns:p14="http://schemas.microsoft.com/office/powerpoint/2010/main" val="429082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resize()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5410200"/>
          </a:xfrm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resize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width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height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Prevent a divide by zero, when window is too short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(you cant make a window of zero width).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if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ratio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fov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45.0f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nearPlane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0.1f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farPlane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100.0f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Use the Projection Matrix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GL_PROJECTION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Reset Matrix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glLoadIdentity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Set the viewport to be the entire window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glViewport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Set the correct perspective.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gluPerspective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fov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ratio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nearPlane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farPlane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Get Back to the </a:t>
            </a:r>
            <a:r>
              <a:rPr lang="en-GB" sz="1000" dirty="0" err="1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Modelview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GL_MODELVIEW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568686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render text output()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renderTextOutput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Render current mouse position and frames per second.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sprintf_s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mouseText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"Mouse: %</a:t>
            </a:r>
            <a:r>
              <a:rPr lang="en-GB" sz="1400" dirty="0" err="1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en-GB" sz="1400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 %</a:t>
            </a:r>
            <a:r>
              <a:rPr lang="en-GB" sz="1400" dirty="0" err="1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en-GB" sz="1400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"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-&gt;</a:t>
            </a: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getMouseX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-&gt;</a:t>
            </a: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getMouseY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());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displayText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(-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0.96f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mouseText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4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displayText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(-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0.90f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0.f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4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fps</a:t>
            </a: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4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4893726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Scene display text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5410200"/>
          </a:xfrm>
          <a:solidFill>
            <a:srgbClr val="1E1E1E"/>
          </a:solidFill>
        </p:spPr>
        <p:txBody>
          <a:bodyPr/>
          <a:lstStyle/>
          <a:p>
            <a:pPr marL="0" indent="0">
              <a:buNone/>
            </a:pP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Scene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::</a:t>
            </a: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displayText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char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*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string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Get </a:t>
            </a:r>
            <a:r>
              <a:rPr lang="en-GB" sz="1000" dirty="0" err="1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Lenth</a:t>
            </a: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of string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j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strlen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string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Swap to 2D rendering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GL_PROJECTION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glLoadIdentity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glOrtho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(-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5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100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GL_MODELVIEW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glLoadIdentity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Orthographic </a:t>
            </a:r>
            <a:r>
              <a:rPr lang="en-GB" sz="1000" dirty="0" err="1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lookAt</a:t>
            </a: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(along the z-axis).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gluLookAt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0.0f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Set text colour and position.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glColor3f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glRasterPos2f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Render text.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nn-NO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for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nn-NO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=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0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&lt;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j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++)</a:t>
            </a:r>
            <a:r>
              <a:rPr lang="nn-NO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nn-NO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nn-NO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glutBitmapCharacter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GLUT_BITMAP_HELVETICA_12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7F7F7F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string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[</a:t>
            </a: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]);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Reset colour to white.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glColor3f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1.f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Swap back to 3D rendering.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GL_PROJECTION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glLoadIdentity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gluPerspective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fov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((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width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/(</a:t>
            </a:r>
            <a:r>
              <a:rPr lang="en-GB" sz="1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float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</a:t>
            </a:r>
            <a:r>
              <a:rPr lang="en-GB" sz="1000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height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nearPlane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sz="1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farPlane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GB" sz="1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glMatrixMode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GL_MODELVIEW</a:t>
            </a: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1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5230526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3D world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289286"/>
            <a:ext cx="7122368" cy="556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571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Drawing geometry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Specify primitive being drawn</a:t>
            </a:r>
          </a:p>
          <a:p>
            <a:r>
              <a:rPr lang="en-GB" dirty="0" smtClean="0"/>
              <a:t>List vertices for shape</a:t>
            </a:r>
          </a:p>
          <a:p>
            <a:pPr lvl="1"/>
            <a:r>
              <a:rPr lang="en-GB" dirty="0" smtClean="0"/>
              <a:t>Must be in anti-clockwise order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137" y="3429000"/>
            <a:ext cx="3821063" cy="32784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3180960"/>
            <a:ext cx="5153815" cy="177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72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64125"/>
            <a:ext cx="7266384" cy="568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493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Adding colour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altLang="en-US" sz="2000" dirty="0" smtClean="0">
                <a:solidFill>
                  <a:srgbClr val="00B050"/>
                </a:solidFill>
              </a:rPr>
              <a:t>// Set colour to red</a:t>
            </a:r>
          </a:p>
          <a:p>
            <a:pPr marL="0" indent="0">
              <a:buNone/>
            </a:pPr>
            <a:r>
              <a:rPr lang="en-GB" altLang="en-US" sz="2000" dirty="0" smtClean="0">
                <a:solidFill>
                  <a:srgbClr val="FF0000"/>
                </a:solidFill>
              </a:rPr>
              <a:t>glColor3f(1.0f</a:t>
            </a:r>
            <a:r>
              <a:rPr lang="en-GB" altLang="en-US" sz="2000" dirty="0">
                <a:solidFill>
                  <a:srgbClr val="FF0000"/>
                </a:solidFill>
              </a:rPr>
              <a:t>, 0.0f, 0.0f);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  <a:p>
            <a:pPr marL="0" indent="0">
              <a:buFontTx/>
              <a:buNone/>
            </a:pPr>
            <a:r>
              <a:rPr lang="en-GB" altLang="en-US" sz="2000" dirty="0" smtClean="0">
                <a:solidFill>
                  <a:srgbClr val="00B050"/>
                </a:solidFill>
              </a:rPr>
              <a:t>// Render triangle</a:t>
            </a:r>
            <a:endParaRPr lang="en-GB" altLang="en-US" sz="2000" dirty="0">
              <a:solidFill>
                <a:srgbClr val="00B050"/>
              </a:solidFill>
            </a:endParaRPr>
          </a:p>
          <a:p>
            <a:pPr marL="0" indent="0">
              <a:buFontTx/>
              <a:buNone/>
            </a:pPr>
            <a:r>
              <a:rPr lang="en-GB" altLang="en-US" sz="2000" dirty="0" err="1" smtClean="0"/>
              <a:t>glBegin</a:t>
            </a:r>
            <a:r>
              <a:rPr lang="en-GB" altLang="en-US" sz="2000" dirty="0" smtClean="0"/>
              <a:t> (GL_TRIANGLES);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glVertex3f(0.0, 1.0, 0.0);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glVertex3f(-1.0, 0.0, 0.0);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glVertex3f( 1.0, 0.0, 0.0);</a:t>
            </a:r>
          </a:p>
          <a:p>
            <a:pPr marL="0" indent="0">
              <a:buFontTx/>
              <a:buNone/>
            </a:pPr>
            <a:r>
              <a:rPr lang="en-GB" altLang="en-US" sz="2000" dirty="0" err="1" smtClean="0"/>
              <a:t>glEnd</a:t>
            </a:r>
            <a:r>
              <a:rPr lang="en-GB" altLang="en-US" sz="2000" dirty="0" smtClean="0"/>
              <a:t>();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Colour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83760"/>
            <a:ext cx="7257335" cy="567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323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Adding colour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altLang="en-US" sz="2000" dirty="0" err="1" smtClean="0"/>
              <a:t>glBegin</a:t>
            </a:r>
            <a:r>
              <a:rPr lang="en-GB" altLang="en-US" sz="2000" dirty="0" smtClean="0"/>
              <a:t> (GL_TRIANGLES);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  <a:p>
            <a:pPr marL="0" indent="0">
              <a:buFontTx/>
              <a:buNone/>
            </a:pPr>
            <a:r>
              <a:rPr lang="en-GB" altLang="en-US" sz="2000" dirty="0" smtClean="0">
                <a:solidFill>
                  <a:srgbClr val="FF0000"/>
                </a:solidFill>
              </a:rPr>
              <a:t>	glColor3f(1.0f, 0.0f, 0.0f);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glVertex3f(0.0, 1.0, 0.0);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  <a:p>
            <a:pPr marL="0" indent="0">
              <a:buFontTx/>
              <a:buNone/>
            </a:pPr>
            <a:r>
              <a:rPr lang="en-GB" altLang="en-US" sz="2000" dirty="0" smtClean="0"/>
              <a:t>	</a:t>
            </a:r>
            <a:r>
              <a:rPr lang="en-GB" altLang="en-US" sz="2000" dirty="0" smtClean="0">
                <a:solidFill>
                  <a:srgbClr val="FF0000"/>
                </a:solidFill>
              </a:rPr>
              <a:t>glColor3f(0.0f, 1.0f, 0.0f);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glVertex3f(-1.0, 0.0, 0.0);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  <a:p>
            <a:pPr marL="0" indent="0">
              <a:buFontTx/>
              <a:buNone/>
            </a:pPr>
            <a:r>
              <a:rPr lang="en-GB" altLang="en-US" sz="2000" dirty="0" smtClean="0"/>
              <a:t>	</a:t>
            </a:r>
            <a:r>
              <a:rPr lang="en-GB" altLang="en-US" sz="2000" dirty="0" smtClean="0">
                <a:solidFill>
                  <a:srgbClr val="FF0000"/>
                </a:solidFill>
              </a:rPr>
              <a:t>glColor3f(0.0f, 0.0f, 1.0f);</a:t>
            </a:r>
          </a:p>
          <a:p>
            <a:pPr marL="0" indent="0">
              <a:buFontTx/>
              <a:buNone/>
            </a:pPr>
            <a:r>
              <a:rPr lang="en-GB" altLang="en-US" sz="2000" dirty="0" smtClean="0"/>
              <a:t>	glVertex3f( 1.0, 0.0, 0.0);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  <a:p>
            <a:pPr marL="0" indent="0">
              <a:buFontTx/>
              <a:buNone/>
            </a:pPr>
            <a:r>
              <a:rPr lang="en-GB" altLang="en-US" sz="2000" dirty="0" err="1" smtClean="0"/>
              <a:t>glEnd</a:t>
            </a:r>
            <a:r>
              <a:rPr lang="en-GB" altLang="en-US" sz="2000" dirty="0" smtClean="0"/>
              <a:t>();</a:t>
            </a:r>
          </a:p>
          <a:p>
            <a:pPr marL="0" indent="0">
              <a:buFontTx/>
              <a:buNone/>
            </a:pPr>
            <a:endParaRPr lang="en-GB" alt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colour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289286"/>
            <a:ext cx="7122368" cy="556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33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Previous coursework examples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  <p:pic>
        <p:nvPicPr>
          <p:cNvPr id="8196" name="Picture 2" descr="C:\Users\Mark\Documents\Work\Teaching\2013-2014\AG0800a\Sampl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1412875"/>
            <a:ext cx="6480175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956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Other Drawing Primitives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GL_LINE_STRIP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GL_LINE_LOOP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GL_TRIANGLE_STRIP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GL_TRIANGLE_FAN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GL_QUADS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mtClean="0"/>
              <a:t>GL_POLYGON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GL_TRIANGLE_FAN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5211763" cy="4648200"/>
          </a:xfrm>
        </p:spPr>
        <p:txBody>
          <a:bodyPr/>
          <a:lstStyle/>
          <a:p>
            <a:r>
              <a:rPr lang="en-GB" altLang="en-US" smtClean="0"/>
              <a:t>First vertex is always held fixed</a:t>
            </a:r>
          </a:p>
          <a:p>
            <a:r>
              <a:rPr lang="en-GB" altLang="en-US" smtClean="0"/>
              <a:t>Every group of 2 vertices forms a triangle (including the first vertex)</a:t>
            </a:r>
          </a:p>
        </p:txBody>
      </p:sp>
      <p:pic>
        <p:nvPicPr>
          <p:cNvPr id="430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600" y="1844675"/>
            <a:ext cx="319087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GL_TRIANGLE_STRIP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4491038" cy="4648200"/>
          </a:xfrm>
        </p:spPr>
        <p:txBody>
          <a:bodyPr/>
          <a:lstStyle/>
          <a:p>
            <a:r>
              <a:rPr lang="en-GB" altLang="en-US" smtClean="0"/>
              <a:t>Adjacent groups of 3 vertices form a triangle</a:t>
            </a:r>
          </a:p>
          <a:p>
            <a:r>
              <a:rPr lang="en-GB" altLang="en-US" smtClean="0"/>
              <a:t>The face direction is determined by the winding of the first triangle</a:t>
            </a:r>
          </a:p>
        </p:txBody>
      </p:sp>
      <p:pic>
        <p:nvPicPr>
          <p:cNvPr id="4403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2894013"/>
            <a:ext cx="4257675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GL_POLYGON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4851400" cy="4648200"/>
          </a:xfrm>
        </p:spPr>
        <p:txBody>
          <a:bodyPr/>
          <a:lstStyle/>
          <a:p>
            <a:r>
              <a:rPr lang="en-GB" altLang="en-US" smtClean="0"/>
              <a:t>Draws a single convex polygon</a:t>
            </a:r>
          </a:p>
          <a:p>
            <a:r>
              <a:rPr lang="en-GB" altLang="en-US" smtClean="0"/>
              <a:t>In reality OpenGL turns this into a collection of triangles for you</a:t>
            </a:r>
          </a:p>
          <a:p>
            <a:r>
              <a:rPr lang="en-GB" altLang="en-US" smtClean="0"/>
              <a:t>Be careful when defining your shape</a:t>
            </a:r>
          </a:p>
        </p:txBody>
      </p:sp>
      <p:pic>
        <p:nvPicPr>
          <p:cNvPr id="45060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2420938"/>
            <a:ext cx="3240088" cy="310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Wireframe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 smtClean="0"/>
              <a:t>We can control how objects are drawn</a:t>
            </a:r>
          </a:p>
          <a:p>
            <a:r>
              <a:rPr lang="en-GB" altLang="en-US" dirty="0" smtClean="0"/>
              <a:t>This comes in handy when debugging our scene</a:t>
            </a:r>
          </a:p>
          <a:p>
            <a:r>
              <a:rPr lang="en-GB" altLang="en-US" dirty="0" smtClean="0"/>
              <a:t>To turn on wireframe</a:t>
            </a:r>
          </a:p>
          <a:p>
            <a:pPr lvl="1"/>
            <a:r>
              <a:rPr lang="en-GB" altLang="en-US" dirty="0" err="1" smtClean="0"/>
              <a:t>glPolygonMode</a:t>
            </a:r>
            <a:r>
              <a:rPr lang="en-GB" altLang="en-US" dirty="0" smtClean="0"/>
              <a:t>(GL_FRONT, GL_LINE);</a:t>
            </a:r>
          </a:p>
          <a:p>
            <a:pPr lvl="2"/>
            <a:r>
              <a:rPr lang="en-GB" altLang="en-US" dirty="0" smtClean="0"/>
              <a:t>This makes the front face wireframe</a:t>
            </a:r>
          </a:p>
          <a:p>
            <a:pPr lvl="3"/>
            <a:r>
              <a:rPr lang="en-GB" altLang="en-US" dirty="0" smtClean="0"/>
              <a:t>Not the back face</a:t>
            </a:r>
          </a:p>
          <a:p>
            <a:pPr lvl="1"/>
            <a:r>
              <a:rPr lang="en-GB" altLang="en-US" dirty="0" err="1" smtClean="0"/>
              <a:t>glPolygonMode</a:t>
            </a:r>
            <a:r>
              <a:rPr lang="en-GB" altLang="en-US" dirty="0" smtClean="0"/>
              <a:t>(GL_FRONT, GL_FILL);</a:t>
            </a:r>
          </a:p>
          <a:p>
            <a:pPr lvl="2"/>
            <a:r>
              <a:rPr lang="en-GB" altLang="en-US" dirty="0" smtClean="0"/>
              <a:t>This turns on normal filled rendering</a:t>
            </a:r>
          </a:p>
          <a:p>
            <a:pPr lvl="1"/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Wireframe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16" y="1290438"/>
            <a:ext cx="7122368" cy="556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959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User input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3637384"/>
          </a:xfrm>
        </p:spPr>
        <p:txBody>
          <a:bodyPr/>
          <a:lstStyle/>
          <a:p>
            <a:r>
              <a:rPr lang="en-GB" dirty="0" smtClean="0"/>
              <a:t>Best practice is to handle user input in the update function()</a:t>
            </a:r>
          </a:p>
          <a:p>
            <a:r>
              <a:rPr lang="en-GB" dirty="0" smtClean="0"/>
              <a:t>Input class contains a bunch of getters and setters that toggle Booleans that represent keys and mouse buttons</a:t>
            </a:r>
          </a:p>
          <a:p>
            <a:r>
              <a:rPr lang="en-GB" dirty="0" smtClean="0"/>
              <a:t>Main detects key presses and stores them in the input class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229200"/>
            <a:ext cx="8686800" cy="1323439"/>
          </a:xfrm>
          <a:prstGeom prst="rect">
            <a:avLst/>
          </a:prstGeom>
          <a:solidFill>
            <a:srgbClr val="1E1E1E"/>
          </a:solidFill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Getters and setters for keys</a:t>
            </a:r>
            <a:endParaRPr lang="en-GB" sz="2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2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SetKeyDown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unsigned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char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key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2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2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SetKeyUp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unsigned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char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key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2000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bool</a:t>
            </a:r>
            <a:r>
              <a:rPr lang="en-GB" sz="2000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sz="2000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isKeyDown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sz="2000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sz="2000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4494169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User input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4141440"/>
          </a:xfrm>
        </p:spPr>
        <p:txBody>
          <a:bodyPr/>
          <a:lstStyle/>
          <a:p>
            <a:r>
              <a:rPr lang="en-GB" dirty="0" smtClean="0"/>
              <a:t>An array stores Booleans for each key on the keyboard</a:t>
            </a:r>
          </a:p>
          <a:p>
            <a:pPr lvl="1"/>
            <a:r>
              <a:rPr lang="en-GB" dirty="0" smtClean="0"/>
              <a:t>When a key pressed is detect the Boolean is flipped to true</a:t>
            </a:r>
          </a:p>
          <a:p>
            <a:pPr lvl="1"/>
            <a:r>
              <a:rPr lang="en-GB" dirty="0" smtClean="0"/>
              <a:t>When a key is released the Boolean is flipped to false</a:t>
            </a:r>
          </a:p>
          <a:p>
            <a:r>
              <a:rPr lang="en-GB" dirty="0" smtClean="0"/>
              <a:t>In the scene class we can check if the Boolean is true/false, if a key is pressed or not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661248"/>
            <a:ext cx="8686800" cy="923330"/>
          </a:xfrm>
          <a:prstGeom prst="rect">
            <a:avLst/>
          </a:prstGeom>
          <a:solidFill>
            <a:srgbClr val="1E1E1E"/>
          </a:solidFill>
        </p:spPr>
        <p:txBody>
          <a:bodyPr wrap="square" rtlCol="0">
            <a:spAutoFit/>
          </a:bodyPr>
          <a:lstStyle/>
          <a:p>
            <a:endParaRPr lang="en-GB" dirty="0" smtClean="0">
              <a:solidFill>
                <a:srgbClr val="569CD6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 smtClean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bool</a:t>
            </a:r>
            <a:r>
              <a:rPr lang="en-GB" dirty="0" smtClean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keys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[</a:t>
            </a:r>
            <a:r>
              <a:rPr lang="en-GB" dirty="0">
                <a:solidFill>
                  <a:srgbClr val="B5CEA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256</a:t>
            </a:r>
            <a:r>
              <a:rPr lang="en-GB" dirty="0" smtClean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];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88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Mouse input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1693168"/>
          </a:xfrm>
        </p:spPr>
        <p:txBody>
          <a:bodyPr/>
          <a:lstStyle/>
          <a:p>
            <a:r>
              <a:rPr lang="en-GB" sz="2400" dirty="0" err="1" smtClean="0"/>
              <a:t>Struct</a:t>
            </a:r>
            <a:r>
              <a:rPr lang="en-GB" sz="2400" dirty="0" smtClean="0"/>
              <a:t> to represent mouse</a:t>
            </a:r>
          </a:p>
          <a:p>
            <a:pPr lvl="1"/>
            <a:r>
              <a:rPr lang="en-GB" sz="2400" dirty="0" smtClean="0"/>
              <a:t>Stores position and button presses</a:t>
            </a:r>
          </a:p>
          <a:p>
            <a:r>
              <a:rPr lang="en-GB" sz="2400" dirty="0" smtClean="0"/>
              <a:t>Accompanied by getters/setters for access</a:t>
            </a:r>
          </a:p>
          <a:p>
            <a:endParaRPr lang="en-GB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52400" y="2996952"/>
            <a:ext cx="8686800" cy="3693319"/>
          </a:xfrm>
          <a:prstGeom prst="rect">
            <a:avLst/>
          </a:prstGeom>
          <a:solidFill>
            <a:srgbClr val="1E1E1E"/>
          </a:solidFill>
        </p:spPr>
        <p:txBody>
          <a:bodyPr wrap="square" rtlCol="0">
            <a:spAutoFit/>
          </a:bodyPr>
          <a:lstStyle/>
          <a:p>
            <a:r>
              <a:rPr lang="en-GB" dirty="0" err="1" smtClean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struct</a:t>
            </a:r>
            <a:r>
              <a:rPr lang="en-GB" dirty="0" smtClean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4EC9B0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Mouse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lvl="1"/>
            <a:r>
              <a:rPr lang="en-GB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x</a:t>
            </a:r>
            <a:r>
              <a:rPr lang="en-GB" dirty="0" err="1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dirty="0" err="1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y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lvl="1"/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bool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left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right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 smtClean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};</a:t>
            </a:r>
          </a:p>
          <a:p>
            <a:endParaRPr lang="en-GB" dirty="0">
              <a:solidFill>
                <a:srgbClr val="B4B4B4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setMouseX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setMouseY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fr-FR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fr-FR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setMousePos</a:t>
            </a:r>
            <a:r>
              <a:rPr lang="fr-FR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fr-FR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x</a:t>
            </a:r>
            <a:r>
              <a:rPr lang="fr-FR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fr-FR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fr-FR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y</a:t>
            </a:r>
            <a:r>
              <a:rPr lang="fr-FR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fr-FR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getMouseX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 err="1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getMouseY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void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setLeftMouseButton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bool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b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bool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isLeftMouseButtonPressed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();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22876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User input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686800" cy="2413248"/>
          </a:xfrm>
        </p:spPr>
        <p:txBody>
          <a:bodyPr/>
          <a:lstStyle/>
          <a:p>
            <a:r>
              <a:rPr lang="en-GB" dirty="0" smtClean="0"/>
              <a:t>Example</a:t>
            </a:r>
          </a:p>
          <a:p>
            <a:pPr lvl="1"/>
            <a:r>
              <a:rPr lang="en-GB" dirty="0" smtClean="0"/>
              <a:t>When v is pressed output message box</a:t>
            </a:r>
          </a:p>
          <a:p>
            <a:pPr lvl="1"/>
            <a:r>
              <a:rPr lang="en-GB" dirty="0" smtClean="0"/>
              <a:t>This could do anything: increment some value, set Boolean/variable, change </a:t>
            </a:r>
            <a:r>
              <a:rPr lang="en-GB" dirty="0" err="1" smtClean="0"/>
              <a:t>opengl</a:t>
            </a:r>
            <a:r>
              <a:rPr lang="en-GB" dirty="0" smtClean="0"/>
              <a:t> state, </a:t>
            </a:r>
            <a:r>
              <a:rPr lang="en-GB" dirty="0" err="1" smtClean="0"/>
              <a:t>etc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3864456"/>
            <a:ext cx="8686800" cy="1754326"/>
          </a:xfrm>
          <a:prstGeom prst="rect">
            <a:avLst/>
          </a:prstGeom>
          <a:solidFill>
            <a:srgbClr val="1E1E1E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// </a:t>
            </a:r>
            <a:r>
              <a:rPr lang="en-GB" dirty="0">
                <a:solidFill>
                  <a:srgbClr val="57A64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Handle user input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569CD6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if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-&gt;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isKeyDown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'v'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))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{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lvl="1"/>
            <a:r>
              <a:rPr lang="en-GB" dirty="0" err="1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MessageBox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NULL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"Key pressed"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"Alert"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,</a:t>
            </a:r>
            <a:r>
              <a:rPr lang="en-GB" dirty="0">
                <a:solidFill>
                  <a:srgbClr val="DCDCDC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BD63C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MB_OK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pPr lvl="1"/>
            <a:r>
              <a:rPr lang="en-GB" dirty="0">
                <a:solidFill>
                  <a:srgbClr val="DADADA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input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-&gt;</a:t>
            </a:r>
            <a:r>
              <a:rPr lang="en-GB" dirty="0" err="1">
                <a:solidFill>
                  <a:srgbClr val="C8C8C8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SetKeyUp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D69D85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'v'</a:t>
            </a:r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DCDCDC"/>
              </a:solidFill>
              <a:highlight>
                <a:srgbClr val="1E1E1E"/>
              </a:highlight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B4B4B4"/>
                </a:solidFill>
                <a:highlight>
                  <a:srgbClr val="1E1E1E"/>
                </a:highlight>
                <a:latin typeface="Consolas" panose="020B0609020204030204" pitchFamily="49" charset="0"/>
              </a:rPr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34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46171" cy="40096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3" y="2798088"/>
            <a:ext cx="5448267" cy="40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510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371475"/>
            <a:ext cx="781050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846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Resources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GB" altLang="en-US" sz="1600" dirty="0" smtClean="0"/>
              <a:t>Books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z="1600" dirty="0" smtClean="0"/>
              <a:t>OpenGL Programming Guide; Woo, </a:t>
            </a:r>
            <a:r>
              <a:rPr lang="en-GB" altLang="en-US" sz="1600" dirty="0" err="1" smtClean="0"/>
              <a:t>Neider</a:t>
            </a:r>
            <a:r>
              <a:rPr lang="en-GB" altLang="en-US" sz="1600" dirty="0" smtClean="0"/>
              <a:t> et-al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z="1600" dirty="0">
                <a:hlinkClick r:id="rId2"/>
              </a:rPr>
              <a:t>http://www.glprogramming.com/red</a:t>
            </a:r>
            <a:r>
              <a:rPr lang="en-GB" altLang="en-US" sz="1600" dirty="0" smtClean="0">
                <a:hlinkClick r:id="rId2"/>
              </a:rPr>
              <a:t>/</a:t>
            </a:r>
            <a:r>
              <a:rPr lang="en-GB" altLang="en-US" sz="1600" dirty="0" smtClean="0"/>
              <a:t> 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z="1600" dirty="0" smtClean="0"/>
              <a:t>OpenGL </a:t>
            </a:r>
            <a:r>
              <a:rPr lang="en-GB" altLang="en-US" sz="1600" dirty="0" err="1" smtClean="0"/>
              <a:t>SuperBible</a:t>
            </a:r>
            <a:r>
              <a:rPr lang="en-GB" altLang="en-US" sz="1600" dirty="0" smtClean="0"/>
              <a:t>; Wright et al.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z="1600" dirty="0" smtClean="0"/>
              <a:t>Real-Time Rendering; </a:t>
            </a:r>
            <a:r>
              <a:rPr lang="en-GB" altLang="en-US" sz="1600" dirty="0" err="1" smtClean="0">
                <a:cs typeface="Times New Roman" pitchFamily="18" charset="0"/>
              </a:rPr>
              <a:t>Tomis</a:t>
            </a:r>
            <a:r>
              <a:rPr lang="en-GB" altLang="en-US" sz="1600" dirty="0" smtClean="0">
                <a:cs typeface="Times New Roman" pitchFamily="18" charset="0"/>
              </a:rPr>
              <a:t> Moller and Eric Haines</a:t>
            </a:r>
            <a:r>
              <a:rPr lang="en-GB" altLang="en-US" sz="1600" dirty="0" smtClean="0"/>
              <a:t> </a:t>
            </a:r>
          </a:p>
          <a:p>
            <a:pPr eaLnBrk="1" hangingPunct="1">
              <a:buClr>
                <a:schemeClr val="tx1"/>
              </a:buClr>
            </a:pPr>
            <a:r>
              <a:rPr lang="en-GB" altLang="en-US" sz="1600" dirty="0" smtClean="0"/>
              <a:t>Web</a:t>
            </a:r>
          </a:p>
          <a:p>
            <a:pPr lvl="1" eaLnBrk="1" hangingPunct="1">
              <a:buClr>
                <a:schemeClr val="tx1"/>
              </a:buClr>
            </a:pPr>
            <a:r>
              <a:rPr lang="en-GB" altLang="en-US" sz="1600" dirty="0" smtClean="0"/>
              <a:t>Nehe.gamedev.net – Legacy OpenGL Tutorials</a:t>
            </a:r>
          </a:p>
        </p:txBody>
      </p:sp>
      <p:pic>
        <p:nvPicPr>
          <p:cNvPr id="48133" name="Picture 5" descr="http://ecx.images-amazon.com/images/I/51tmi4rMcYL._SX380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617192"/>
            <a:ext cx="2480939" cy="324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135" name="Picture 7" descr="http://ecx.images-amazon.com/images/I/51TuOaaTjpL._SX380_BO1,204,203,200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610028"/>
            <a:ext cx="2486422" cy="324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Reference material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Book</a:t>
            </a:r>
          </a:p>
          <a:p>
            <a:pPr lvl="1">
              <a:defRPr/>
            </a:pPr>
            <a:r>
              <a:rPr lang="en-GB" sz="2400" dirty="0" smtClean="0"/>
              <a:t>Programming Windows 5th Edition – Charles </a:t>
            </a:r>
            <a:r>
              <a:rPr lang="en-GB" sz="2400" dirty="0" err="1" smtClean="0"/>
              <a:t>Petzold</a:t>
            </a:r>
            <a:endParaRPr lang="en-GB" sz="2400" dirty="0" smtClean="0"/>
          </a:p>
          <a:p>
            <a:pPr lvl="2">
              <a:defRPr/>
            </a:pPr>
            <a:r>
              <a:rPr lang="en-GB" sz="2000" dirty="0" smtClean="0"/>
              <a:t>Good source of extra tutorials and reference.</a:t>
            </a:r>
          </a:p>
          <a:p>
            <a:pPr lvl="2">
              <a:defRPr/>
            </a:pPr>
            <a:r>
              <a:rPr lang="en-GB" sz="2000" dirty="0" smtClean="0"/>
              <a:t>Only for the curious.</a:t>
            </a:r>
          </a:p>
          <a:p>
            <a:pPr lvl="1">
              <a:defRPr/>
            </a:pPr>
            <a:r>
              <a:rPr lang="en-GB" sz="2400" dirty="0" smtClean="0"/>
              <a:t>C++ Primer by </a:t>
            </a:r>
            <a:r>
              <a:rPr lang="en-GB" sz="2400" dirty="0" err="1" smtClean="0"/>
              <a:t>Lippman</a:t>
            </a:r>
            <a:endParaRPr lang="en-GB" sz="2400" dirty="0" smtClean="0"/>
          </a:p>
          <a:p>
            <a:pPr>
              <a:defRPr/>
            </a:pPr>
            <a:r>
              <a:rPr lang="en-GB" sz="2400" dirty="0" smtClean="0"/>
              <a:t>Web </a:t>
            </a:r>
          </a:p>
          <a:p>
            <a:pPr lvl="1">
              <a:defRPr/>
            </a:pPr>
            <a:r>
              <a:rPr lang="en-GB" sz="2400" dirty="0" smtClean="0"/>
              <a:t>msdn.microsoft.com </a:t>
            </a:r>
          </a:p>
          <a:p>
            <a:pPr lvl="2">
              <a:defRPr/>
            </a:pPr>
            <a:r>
              <a:rPr lang="en-GB" sz="2000" dirty="0" smtClean="0"/>
              <a:t>Your first port of call when you don’t know what something does </a:t>
            </a:r>
          </a:p>
          <a:p>
            <a:pPr lvl="2">
              <a:defRPr/>
            </a:pPr>
            <a:r>
              <a:rPr lang="en-GB" sz="2000" dirty="0" smtClean="0"/>
              <a:t>Checking MSDN will solve a lot of your problems. </a:t>
            </a:r>
          </a:p>
          <a:p>
            <a:pPr lvl="1">
              <a:defRPr/>
            </a:pPr>
            <a:r>
              <a:rPr lang="en-GB" sz="2400" dirty="0" smtClean="0"/>
              <a:t>C plus </a:t>
            </a:r>
            <a:r>
              <a:rPr lang="en-GB" sz="2400" dirty="0" err="1" smtClean="0"/>
              <a:t>plus</a:t>
            </a:r>
            <a:endParaRPr lang="en-GB" sz="2400" dirty="0" smtClean="0"/>
          </a:p>
          <a:p>
            <a:pPr lvl="2">
              <a:defRPr/>
            </a:pPr>
            <a:r>
              <a:rPr lang="en-GB" sz="2000" dirty="0" smtClean="0">
                <a:hlinkClick r:id="rId2"/>
              </a:rPr>
              <a:t>http://www.cplusplus.com/</a:t>
            </a:r>
            <a:endParaRPr lang="en-GB" sz="2000" dirty="0" smtClean="0"/>
          </a:p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371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In the labs</a:t>
            </a: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 smtClean="0"/>
              <a:t>Setting up and looking at the provided framework</a:t>
            </a:r>
          </a:p>
          <a:p>
            <a:r>
              <a:rPr lang="en-GB" altLang="en-US" dirty="0" smtClean="0"/>
              <a:t>Working with triangles</a:t>
            </a:r>
          </a:p>
          <a:p>
            <a:r>
              <a:rPr lang="en-GB" altLang="en-US" dirty="0" smtClean="0"/>
              <a:t>Rendering other primitive shapes</a:t>
            </a:r>
          </a:p>
          <a:p>
            <a:endParaRPr lang="en-GB" altLang="en-US" dirty="0"/>
          </a:p>
          <a:p>
            <a:r>
              <a:rPr lang="en-GB" altLang="en-US" dirty="0" smtClean="0"/>
              <a:t>As a reminder, lab times</a:t>
            </a:r>
          </a:p>
          <a:p>
            <a:r>
              <a:rPr lang="en-GB" altLang="en-US" dirty="0" smtClean="0"/>
              <a:t>Thursday 11-1 	3516 	CGAD</a:t>
            </a:r>
          </a:p>
          <a:p>
            <a:r>
              <a:rPr lang="en-GB" altLang="en-US" dirty="0" smtClean="0"/>
              <a:t>Thursday 2-4 	3516 	CGT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C4A46901-C82A-44C2-B6B8-602579AB27F7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 dirty="0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2207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AGDS?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GB" dirty="0"/>
              <a:t>Weekly </a:t>
            </a:r>
            <a:r>
              <a:rPr lang="en-GB" dirty="0" smtClean="0"/>
              <a:t>Meetings</a:t>
            </a:r>
            <a:endParaRPr lang="en-GB" dirty="0"/>
          </a:p>
          <a:p>
            <a:r>
              <a:rPr lang="en-GB" dirty="0"/>
              <a:t>Make games </a:t>
            </a:r>
            <a:r>
              <a:rPr lang="en-GB" dirty="0" smtClean="0"/>
              <a:t>together</a:t>
            </a:r>
            <a:endParaRPr lang="en-GB" dirty="0"/>
          </a:p>
          <a:p>
            <a:r>
              <a:rPr lang="en-GB" dirty="0"/>
              <a:t>Talks from Industry Professionals &amp; Senior </a:t>
            </a:r>
            <a:r>
              <a:rPr lang="en-GB" dirty="0" smtClean="0"/>
              <a:t>Students</a:t>
            </a:r>
            <a:endParaRPr lang="en-GB" dirty="0"/>
          </a:p>
          <a:p>
            <a:r>
              <a:rPr lang="en-GB" dirty="0"/>
              <a:t>Group transport &amp; accommodation for Game </a:t>
            </a:r>
            <a:r>
              <a:rPr lang="en-GB" dirty="0" smtClean="0"/>
              <a:t>Jams</a:t>
            </a:r>
            <a:endParaRPr lang="en-GB" dirty="0"/>
          </a:p>
          <a:p>
            <a:r>
              <a:rPr lang="en-GB" dirty="0"/>
              <a:t>Relax at the Pub and talk about video games</a:t>
            </a:r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19E9CE6D-1400-4FFB-8B49-1D5CDF53C84E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075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Join?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GB" dirty="0"/>
              <a:t>Make new </a:t>
            </a:r>
            <a:r>
              <a:rPr lang="en-GB" dirty="0" smtClean="0"/>
              <a:t>friends</a:t>
            </a:r>
            <a:endParaRPr lang="en-GB" dirty="0"/>
          </a:p>
          <a:p>
            <a:r>
              <a:rPr lang="en-GB" dirty="0"/>
              <a:t>Get valuable insight into the </a:t>
            </a:r>
            <a:r>
              <a:rPr lang="en-GB" dirty="0" smtClean="0"/>
              <a:t>industry</a:t>
            </a:r>
            <a:endParaRPr lang="en-GB" dirty="0"/>
          </a:p>
          <a:p>
            <a:r>
              <a:rPr lang="en-GB" dirty="0"/>
              <a:t>Get experience making video </a:t>
            </a:r>
            <a:r>
              <a:rPr lang="en-GB" dirty="0" smtClean="0"/>
              <a:t>games</a:t>
            </a:r>
            <a:endParaRPr lang="en-GB" dirty="0"/>
          </a:p>
          <a:p>
            <a:r>
              <a:rPr lang="en-GB" dirty="0"/>
              <a:t>Expand your </a:t>
            </a:r>
            <a:r>
              <a:rPr lang="en-GB" dirty="0" smtClean="0"/>
              <a:t>portfolio</a:t>
            </a:r>
            <a:endParaRPr lang="en-GB" dirty="0"/>
          </a:p>
          <a:p>
            <a:r>
              <a:rPr lang="en-GB" dirty="0"/>
              <a:t>Have fun!</a:t>
            </a:r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19E9CE6D-1400-4FFB-8B49-1D5CDF53C84E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3632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the cost?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GB" dirty="0"/>
              <a:t>£1 entry fee (earns you a badge</a:t>
            </a:r>
            <a:r>
              <a:rPr lang="en-GB" dirty="0" smtClean="0"/>
              <a:t>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 few hours a </a:t>
            </a:r>
            <a:r>
              <a:rPr lang="en-GB" dirty="0" smtClean="0"/>
              <a:t>week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Option to buy GDS </a:t>
            </a:r>
            <a:r>
              <a:rPr lang="en-GB" dirty="0" smtClean="0"/>
              <a:t>Hoodies</a:t>
            </a:r>
            <a:endParaRPr lang="en-GB" dirty="0"/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19E9CE6D-1400-4FFB-8B49-1D5CDF53C84E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933529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Where?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Mixer Event 8</a:t>
            </a:r>
            <a:r>
              <a:rPr lang="en-GB" baseline="30000" dirty="0" smtClean="0"/>
              <a:t>th</a:t>
            </a:r>
            <a:r>
              <a:rPr lang="en-GB" dirty="0" smtClean="0"/>
              <a:t> September in Bar One at 7</a:t>
            </a:r>
          </a:p>
          <a:p>
            <a:endParaRPr lang="en-GB" dirty="0"/>
          </a:p>
          <a:p>
            <a:r>
              <a:rPr lang="en-GB" dirty="0" smtClean="0"/>
              <a:t>Weekly Meetings on Thursdays, at 6</a:t>
            </a:r>
          </a:p>
          <a:p>
            <a:endParaRPr lang="en-GB" dirty="0"/>
          </a:p>
          <a:p>
            <a:r>
              <a:rPr lang="en-GB" dirty="0" smtClean="0"/>
              <a:t>Location to be confirmed, join our group on Facebook to stay updated</a:t>
            </a:r>
            <a:br>
              <a:rPr lang="en-GB" dirty="0" smtClean="0"/>
            </a:b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19E9CE6D-1400-4FFB-8B49-1D5CDF53C84E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19771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can you get involved?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148EC09F-80A9-430A-9A0E-33E483D8EC7F}" type="datetime5">
              <a:rPr lang="en-GB">
                <a:solidFill>
                  <a:prstClr val="white"/>
                </a:solidFill>
                <a:latin typeface="Franklin Gothic Medium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5-Sep-16</a:t>
            </a:fld>
            <a:endParaRPr lang="en-GB">
              <a:solidFill>
                <a:prstClr val="white"/>
              </a:solidFill>
              <a:latin typeface="Franklin Gothic Medium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Come to the Mixer (September 8</a:t>
            </a:r>
            <a:r>
              <a:rPr lang="en-GB" baseline="30000" dirty="0" smtClean="0"/>
              <a:t>th</a:t>
            </a:r>
            <a:r>
              <a:rPr lang="en-GB" dirty="0" smtClean="0"/>
              <a:t>)</a:t>
            </a:r>
            <a:endParaRPr lang="en-GB" dirty="0"/>
          </a:p>
          <a:p>
            <a:r>
              <a:rPr lang="en-GB" dirty="0" smtClean="0"/>
              <a:t>Join the </a:t>
            </a:r>
            <a:r>
              <a:rPr lang="en-GB" dirty="0"/>
              <a:t>F</a:t>
            </a:r>
            <a:r>
              <a:rPr lang="en-GB" dirty="0" smtClean="0"/>
              <a:t>acebook group (facebook.com/groups/</a:t>
            </a:r>
            <a:r>
              <a:rPr lang="en-GB" dirty="0" err="1" smtClean="0"/>
              <a:t>AbertayGDS</a:t>
            </a:r>
            <a:r>
              <a:rPr lang="en-GB" dirty="0" smtClean="0"/>
              <a:t>/)</a:t>
            </a:r>
          </a:p>
          <a:p>
            <a:r>
              <a:rPr lang="en-GB" dirty="0" smtClean="0"/>
              <a:t>Like </a:t>
            </a:r>
            <a:r>
              <a:rPr lang="en-GB" dirty="0"/>
              <a:t>our Facebook page (</a:t>
            </a:r>
            <a:r>
              <a:rPr lang="en-GB" dirty="0" smtClean="0"/>
              <a:t>facebook.com/</a:t>
            </a:r>
            <a:r>
              <a:rPr lang="en-GB" dirty="0" err="1" smtClean="0"/>
              <a:t>gamesdevsociety</a:t>
            </a:r>
            <a:r>
              <a:rPr lang="en-GB" dirty="0" smtClean="0"/>
              <a:t>/)</a:t>
            </a:r>
          </a:p>
          <a:p>
            <a:r>
              <a:rPr lang="en-GB" dirty="0" smtClean="0"/>
              <a:t>Follow us on Twitter @</a:t>
            </a:r>
            <a:r>
              <a:rPr lang="en-GB" dirty="0" err="1" smtClean="0"/>
              <a:t>AbertayGDS</a:t>
            </a:r>
            <a:endParaRPr lang="en-GB" dirty="0"/>
          </a:p>
          <a:p>
            <a:r>
              <a:rPr lang="en-GB" dirty="0" smtClean="0"/>
              <a:t>Email </a:t>
            </a:r>
            <a:r>
              <a:rPr lang="en-GB" smtClean="0"/>
              <a:t>James Clayton at 1501082@uad.ac.uk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40610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0"/>
            <a:ext cx="6020431" cy="35214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21474"/>
            <a:ext cx="5004048" cy="29269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8588" y="3934437"/>
            <a:ext cx="5018236" cy="293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37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Lab sessions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One tutorial per lecture</a:t>
            </a:r>
          </a:p>
          <a:p>
            <a:pPr>
              <a:defRPr/>
            </a:pPr>
            <a:r>
              <a:rPr lang="en-GB" sz="2400" dirty="0" smtClean="0"/>
              <a:t>In most cases each tutorial will have a few tasks</a:t>
            </a:r>
          </a:p>
          <a:p>
            <a:pPr lvl="1">
              <a:defRPr/>
            </a:pPr>
            <a:r>
              <a:rPr lang="en-GB" sz="2400" dirty="0" smtClean="0"/>
              <a:t>If you achieve the lab goal, you are effectively done</a:t>
            </a:r>
          </a:p>
          <a:p>
            <a:pPr lvl="2">
              <a:defRPr/>
            </a:pPr>
            <a:r>
              <a:rPr lang="en-GB" sz="2000" dirty="0" smtClean="0"/>
              <a:t>Try to let me see your work before you run away though</a:t>
            </a:r>
          </a:p>
          <a:p>
            <a:pPr lvl="2">
              <a:defRPr/>
            </a:pPr>
            <a:r>
              <a:rPr lang="en-GB" sz="2000" dirty="0" smtClean="0"/>
              <a:t>I encourage you to play around with what you have learned in the lab</a:t>
            </a:r>
          </a:p>
          <a:p>
            <a:pPr lvl="2">
              <a:defRPr/>
            </a:pPr>
            <a:r>
              <a:rPr lang="en-GB" sz="2000" dirty="0" smtClean="0"/>
              <a:t>Try different things, change values </a:t>
            </a:r>
            <a:r>
              <a:rPr lang="en-GB" sz="2000" dirty="0" err="1" smtClean="0"/>
              <a:t>etc</a:t>
            </a:r>
            <a:endParaRPr lang="en-GB" sz="2000" dirty="0" smtClean="0"/>
          </a:p>
          <a:p>
            <a:pPr lvl="2">
              <a:defRPr/>
            </a:pPr>
            <a:r>
              <a:rPr lang="en-GB" sz="2000" dirty="0" smtClean="0"/>
              <a:t>Ask questions</a:t>
            </a:r>
          </a:p>
          <a:p>
            <a:pPr>
              <a:defRPr/>
            </a:pPr>
            <a:r>
              <a:rPr lang="en-GB" sz="2400" dirty="0" smtClean="0"/>
              <a:t>Myself and a lab assistant will provide help in the lab sessions</a:t>
            </a:r>
          </a:p>
          <a:p>
            <a:pPr lvl="1">
              <a:defRPr/>
            </a:pPr>
            <a:r>
              <a:rPr lang="en-GB" sz="2400" dirty="0" smtClean="0"/>
              <a:t>?</a:t>
            </a:r>
            <a:endParaRPr lang="en-GB" sz="2400" dirty="0" smtClean="0"/>
          </a:p>
          <a:p>
            <a:pPr>
              <a:defRPr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14237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Lab sessions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en-US" sz="2400" dirty="0" smtClean="0"/>
              <a:t>During the labs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z="2400" dirty="0" smtClean="0"/>
              <a:t>Our lovely lab area is precious so don’t mistreat it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en-US" sz="2000" dirty="0" smtClean="0"/>
              <a:t>No food or drink </a:t>
            </a:r>
            <a:r>
              <a:rPr lang="en-GB" altLang="en-US" sz="2000" dirty="0" err="1" smtClean="0"/>
              <a:t>etc</a:t>
            </a:r>
            <a:endParaRPr lang="en-GB" altLang="en-US" sz="2000" dirty="0" smtClean="0"/>
          </a:p>
          <a:p>
            <a:pPr lvl="1" eaLnBrk="1" hangingPunct="1">
              <a:lnSpc>
                <a:spcPct val="90000"/>
              </a:lnSpc>
            </a:pPr>
            <a:r>
              <a:rPr lang="en-GB" altLang="en-US" sz="2400" dirty="0" smtClean="0"/>
              <a:t>When something breaks/doesn’t work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en-US" sz="2000" dirty="0" smtClean="0"/>
              <a:t>Report it!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en-US" sz="2000" dirty="0" smtClean="0"/>
              <a:t>Either tell me or tech support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en-US" sz="2000" dirty="0" smtClean="0"/>
              <a:t>It will get fixed (quickly)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z="2400" dirty="0" smtClean="0"/>
              <a:t>No </a:t>
            </a:r>
            <a:r>
              <a:rPr lang="en-GB" altLang="en-US" sz="2400" dirty="0" err="1" smtClean="0"/>
              <a:t>facebook</a:t>
            </a:r>
            <a:r>
              <a:rPr lang="en-GB" altLang="en-US" sz="2400" dirty="0" smtClean="0"/>
              <a:t> / twitter / </a:t>
            </a:r>
            <a:r>
              <a:rPr lang="en-GB" altLang="en-US" sz="2400" dirty="0" err="1" smtClean="0"/>
              <a:t>pokemon</a:t>
            </a:r>
            <a:r>
              <a:rPr lang="en-GB" altLang="en-US" sz="2400" dirty="0" smtClean="0"/>
              <a:t> go</a:t>
            </a:r>
          </a:p>
          <a:p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6998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bertay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GDS">
      <a:majorFont>
        <a:latin typeface="Franklin Gothic Medium"/>
        <a:ea typeface=""/>
        <a:cs typeface=""/>
      </a:majorFont>
      <a:minorFont>
        <a:latin typeface="Franklin Gothic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1066</TotalTime>
  <Words>2455</Words>
  <Application>Microsoft Office PowerPoint</Application>
  <PresentationFormat>On-screen Show (4:3)</PresentationFormat>
  <Paragraphs>524</Paragraphs>
  <Slides>69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9" baseType="lpstr">
      <vt:lpstr>Arial</vt:lpstr>
      <vt:lpstr>Calibri</vt:lpstr>
      <vt:lpstr>Consolas</vt:lpstr>
      <vt:lpstr>Franklin Gothic Book</vt:lpstr>
      <vt:lpstr>Franklin Gothic Medium</vt:lpstr>
      <vt:lpstr>Tahoma</vt:lpstr>
      <vt:lpstr>Times New Roman</vt:lpstr>
      <vt:lpstr>Abertay Design</vt:lpstr>
      <vt:lpstr>Office Theme</vt:lpstr>
      <vt:lpstr>Image</vt:lpstr>
      <vt:lpstr>AG0800a Graphics Programming</vt:lpstr>
      <vt:lpstr>Overview</vt:lpstr>
      <vt:lpstr>Overview</vt:lpstr>
      <vt:lpstr>Assessment</vt:lpstr>
      <vt:lpstr>Previous coursework examples</vt:lpstr>
      <vt:lpstr>PowerPoint Presentation</vt:lpstr>
      <vt:lpstr>PowerPoint Presentation</vt:lpstr>
      <vt:lpstr>Lab sessions</vt:lpstr>
      <vt:lpstr>Lab sessions</vt:lpstr>
      <vt:lpstr>Questions outside of lab</vt:lpstr>
      <vt:lpstr>AG0800a Graphics Programming</vt:lpstr>
      <vt:lpstr>Graphics API’s</vt:lpstr>
      <vt:lpstr>Graphics API</vt:lpstr>
      <vt:lpstr>Graphics API</vt:lpstr>
      <vt:lpstr>Graphics API</vt:lpstr>
      <vt:lpstr>The Graphics Pipeline</vt:lpstr>
      <vt:lpstr>Graphics Pipeline</vt:lpstr>
      <vt:lpstr>Fixed Function Pipeline</vt:lpstr>
      <vt:lpstr>Programmable Pipeline</vt:lpstr>
      <vt:lpstr>OpenGL Pipeline</vt:lpstr>
      <vt:lpstr>OpenGL Pipeline</vt:lpstr>
      <vt:lpstr>OpenGL Pipeline</vt:lpstr>
      <vt:lpstr>OpenGL Pipeline</vt:lpstr>
      <vt:lpstr>3D Geometry</vt:lpstr>
      <vt:lpstr>3D Geometry</vt:lpstr>
      <vt:lpstr>3D Geometry</vt:lpstr>
      <vt:lpstr>OpenGL Syntax</vt:lpstr>
      <vt:lpstr>Command Syntax</vt:lpstr>
      <vt:lpstr>Command syntax</vt:lpstr>
      <vt:lpstr>Command Syntax</vt:lpstr>
      <vt:lpstr>OpenGL as a State Machine</vt:lpstr>
      <vt:lpstr>OpenGL as a State Machine</vt:lpstr>
      <vt:lpstr>Framework</vt:lpstr>
      <vt:lpstr>Framework</vt:lpstr>
      <vt:lpstr>Project setup</vt:lpstr>
      <vt:lpstr>Code</vt:lpstr>
      <vt:lpstr>Scene constructor()</vt:lpstr>
      <vt:lpstr>Scene update()</vt:lpstr>
      <vt:lpstr>Scene render()</vt:lpstr>
      <vt:lpstr>Scene resize()</vt:lpstr>
      <vt:lpstr>Scene render text output()</vt:lpstr>
      <vt:lpstr>Scene display text</vt:lpstr>
      <vt:lpstr>Our 3D world</vt:lpstr>
      <vt:lpstr>Drawing geometry</vt:lpstr>
      <vt:lpstr>Results</vt:lpstr>
      <vt:lpstr>Adding colour</vt:lpstr>
      <vt:lpstr>Colour</vt:lpstr>
      <vt:lpstr>Adding colour</vt:lpstr>
      <vt:lpstr>More colour</vt:lpstr>
      <vt:lpstr>Other Drawing Primitives</vt:lpstr>
      <vt:lpstr>GL_TRIANGLE_FAN</vt:lpstr>
      <vt:lpstr>GL_TRIANGLE_STRIP</vt:lpstr>
      <vt:lpstr>GL_POLYGON</vt:lpstr>
      <vt:lpstr>Wireframe</vt:lpstr>
      <vt:lpstr>Wireframe</vt:lpstr>
      <vt:lpstr>User input</vt:lpstr>
      <vt:lpstr>User input</vt:lpstr>
      <vt:lpstr>Mouse input</vt:lpstr>
      <vt:lpstr>User input</vt:lpstr>
      <vt:lpstr>PowerPoint Presentation</vt:lpstr>
      <vt:lpstr>Resources</vt:lpstr>
      <vt:lpstr>Reference material</vt:lpstr>
      <vt:lpstr>In the labs</vt:lpstr>
      <vt:lpstr>PowerPoint Presentation</vt:lpstr>
      <vt:lpstr>What is AGDS?</vt:lpstr>
      <vt:lpstr>Why Join?</vt:lpstr>
      <vt:lpstr>What’s the cost?</vt:lpstr>
      <vt:lpstr>Where?</vt:lpstr>
      <vt:lpstr>How can you get involved?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Mark</dc:creator>
  <cp:lastModifiedBy>Robertson, Paul</cp:lastModifiedBy>
  <cp:revision>66</cp:revision>
  <dcterms:created xsi:type="dcterms:W3CDTF">2013-09-02T14:39:32Z</dcterms:created>
  <dcterms:modified xsi:type="dcterms:W3CDTF">2016-09-05T07:49:07Z</dcterms:modified>
</cp:coreProperties>
</file>

<file path=docProps/thumbnail.jpeg>
</file>